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Nuni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bold.fntdata"/><Relationship Id="rId23" Type="http://schemas.openxmlformats.org/officeDocument/2006/relationships/font" Target="fonts/Nuni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Italic.fntdata"/><Relationship Id="rId25"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gif>
</file>

<file path=ppt/media/image4.png>
</file>

<file path=ppt/media/image5.gif>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We present SLOPER4D, a novel scene-aware dataset collected in large urban environments to facilitate the research of global human pose estimation (GHPE) with human-scene interaction in the wild</a:t>
            </a:r>
            <a:endParaRPr/>
          </a:p>
          <a:p>
            <a:pPr indent="-298450" lvl="0" marL="457200" rtl="0" algn="l">
              <a:spcBef>
                <a:spcPts val="0"/>
              </a:spcBef>
              <a:spcAft>
                <a:spcPts val="0"/>
              </a:spcAft>
              <a:buSzPts val="1100"/>
              <a:buAutoNum type="arabicPeriod"/>
            </a:pPr>
            <a:r>
              <a:rPr lang="en"/>
              <a:t>Employing a head-mounted device integrated with a LiDAR and camera, we record 12 human subjects’ activities over 10 diverse urban scenes from an egocentric view.</a:t>
            </a:r>
            <a:endParaRPr/>
          </a:p>
          <a:p>
            <a:pPr indent="-298450" lvl="0" marL="457200" rtl="0" algn="l">
              <a:spcBef>
                <a:spcPts val="0"/>
              </a:spcBef>
              <a:spcAft>
                <a:spcPts val="0"/>
              </a:spcAft>
              <a:buSzPts val="1100"/>
              <a:buAutoNum type="arabicPeriod"/>
            </a:pPr>
            <a:r>
              <a:rPr lang="en"/>
              <a:t>Frame-wise annotations for 2D key points, 3D pose parameters, and global translations are provided, together with reconstructed scene point clouds.</a:t>
            </a:r>
            <a:endParaRPr/>
          </a:p>
          <a:p>
            <a:pPr indent="-298450" lvl="0" marL="457200" rtl="0" algn="l">
              <a:spcBef>
                <a:spcPts val="0"/>
              </a:spcBef>
              <a:spcAft>
                <a:spcPts val="0"/>
              </a:spcAft>
              <a:buSzPts val="1100"/>
              <a:buAutoNum type="arabicPeriod"/>
            </a:pPr>
            <a:r>
              <a:rPr lang="en"/>
              <a:t>To obtain accurate 3D ground truth in such large dynamic scenes, we propose a joint optimization method to fit local SMPL meshes to the scene and fine-tune the camera calibration during dynamic motions frame by frame, resulting in plausible and scene-natural 3D human poses.</a:t>
            </a:r>
            <a:endParaRPr/>
          </a:p>
          <a:p>
            <a:pPr indent="-298450" lvl="0" marL="457200" rtl="0" algn="l">
              <a:spcBef>
                <a:spcPts val="0"/>
              </a:spcBef>
              <a:spcAft>
                <a:spcPts val="0"/>
              </a:spcAft>
              <a:buSzPts val="1100"/>
              <a:buAutoNum type="arabicPeriod"/>
            </a:pPr>
            <a:r>
              <a:rPr lang="en"/>
              <a:t>Eventually, SLOPER4D consists of 15 sequences of human motions, each of which has a trajectory length of more than 200 meters (up to 1,300 meters) and covers an area of more than 200 m2 (up to 30,000 m2 ), including more than 100k LiDAR frames, 300k video frames, and 500k IMU-based motion frames.</a:t>
            </a:r>
            <a:endParaRPr/>
          </a:p>
          <a:p>
            <a:pPr indent="-298450" lvl="0" marL="457200" rtl="0" algn="l">
              <a:spcBef>
                <a:spcPts val="0"/>
              </a:spcBef>
              <a:spcAft>
                <a:spcPts val="0"/>
              </a:spcAft>
              <a:buSzPts val="1100"/>
              <a:buAutoNum type="arabicPeriod"/>
            </a:pPr>
            <a:r>
              <a:rPr lang="en"/>
              <a:t>With SLOPER4D, we provide a detailed and thorough analysis of two critical tasks, including camera-based 3D HPE and LiDAR-based 3D HPE in urban environments, and benchmark a new task, GHPE.</a:t>
            </a:r>
            <a:endParaRPr/>
          </a:p>
          <a:p>
            <a:pPr indent="-298450" lvl="0" marL="457200" rtl="0" algn="l">
              <a:spcBef>
                <a:spcPts val="0"/>
              </a:spcBef>
              <a:spcAft>
                <a:spcPts val="0"/>
              </a:spcAft>
              <a:buSzPts val="1100"/>
              <a:buAutoNum type="arabicPeriod"/>
            </a:pPr>
            <a:r>
              <a:rPr lang="en"/>
              <a:t>To our knowledge, it is the first urban-level 3D HPE dataset with multi-modal capture data, including calibrated and synchronized IMU measurements, LiDAR point clouds, and images for each subject. Moreover, the dataset provides rich annotations, including 3D poses, SMPL [32] models and locations in the world coordinate system, 2D poses and bounding boxes in the image coordinate system, and reconstructed 3D scene mesh.</a:t>
            </a:r>
            <a:endParaRPr/>
          </a:p>
          <a:p>
            <a:pPr indent="-298450" lvl="0" marL="457200" rtl="0" algn="l">
              <a:spcBef>
                <a:spcPts val="0"/>
              </a:spcBef>
              <a:spcAft>
                <a:spcPts val="0"/>
              </a:spcAft>
              <a:buSzPts val="1100"/>
              <a:buAutoNum type="arabicPeriod"/>
            </a:pPr>
            <a:r>
              <a:rPr lang="en"/>
              <a:t>Our contributions are summarized as follows:</a:t>
            </a:r>
            <a:endParaRPr/>
          </a:p>
          <a:p>
            <a:pPr indent="-298450" lvl="1" marL="914400" rtl="0" algn="l">
              <a:spcBef>
                <a:spcPts val="0"/>
              </a:spcBef>
              <a:spcAft>
                <a:spcPts val="0"/>
              </a:spcAft>
              <a:buSzPts val="1100"/>
              <a:buAutoNum type="alphaLcPeriod"/>
            </a:pPr>
            <a:r>
              <a:rPr lang="en"/>
              <a:t>We propose the first large-scale urban-level human pose dataset with multi-modal capture data and rich human-scene annotations.</a:t>
            </a:r>
            <a:endParaRPr/>
          </a:p>
          <a:p>
            <a:pPr indent="-298450" lvl="1" marL="914400" rtl="0" algn="l">
              <a:spcBef>
                <a:spcPts val="0"/>
              </a:spcBef>
              <a:spcAft>
                <a:spcPts val="0"/>
              </a:spcAft>
              <a:buSzPts val="1100"/>
              <a:buAutoNum type="alphaLcPeriod"/>
            </a:pPr>
            <a:r>
              <a:rPr lang="en"/>
              <a:t>We propose an effective joint optimization method for acquiring accurate human motions in both local and global by integrating LiDAR SLAM results, IMU poses, and scene constraints.</a:t>
            </a:r>
            <a:endParaRPr/>
          </a:p>
          <a:p>
            <a:pPr indent="-298450" lvl="1" marL="914400" rtl="0" algn="l">
              <a:spcBef>
                <a:spcPts val="0"/>
              </a:spcBef>
              <a:spcAft>
                <a:spcPts val="0"/>
              </a:spcAft>
              <a:buSzPts val="1100"/>
              <a:buAutoNum type="alphaLcPeriod"/>
            </a:pPr>
            <a:r>
              <a:rPr lang="en"/>
              <a:t>We benchmark two HPE tasks as well as a GHPE task on SLOPER4D, demonstrating its potential of promoting urban-level 3D HPE research.</a:t>
            </a:r>
            <a:endParaRPr/>
          </a:p>
          <a:p>
            <a:pPr indent="-298450" lvl="0" marL="457200" rtl="0" algn="l">
              <a:spcBef>
                <a:spcPts val="0"/>
              </a:spcBef>
              <a:spcAft>
                <a:spcPts val="0"/>
              </a:spcAft>
              <a:buSzPts val="1100"/>
              <a:buAutoNum type="arabicPeriod"/>
            </a:pPr>
            <a:r>
              <a:rPr lang="en"/>
              <a:t>Table 1. Comparisons with existing datasets.</a:t>
            </a:r>
            <a:endParaRPr/>
          </a:p>
          <a:p>
            <a:pPr indent="-298450" lvl="0" marL="457200" rtl="0" algn="l">
              <a:spcBef>
                <a:spcPts val="0"/>
              </a:spcBef>
              <a:spcAft>
                <a:spcPts val="0"/>
              </a:spcAft>
              <a:buSzPts val="1100"/>
              <a:buAutoNum type="arabicPeriod"/>
            </a:pPr>
            <a:r>
              <a:rPr lang="en"/>
              <a:t>Human self-localization aims at estimating the 6-DoF of the human subject in global coordinates.</a:t>
            </a:r>
            <a:endParaRPr/>
          </a:p>
          <a:p>
            <a:pPr indent="-298450" lvl="0" marL="457200" rtl="0" algn="l">
              <a:spcBef>
                <a:spcPts val="0"/>
              </a:spcBef>
              <a:spcAft>
                <a:spcPts val="0"/>
              </a:spcAft>
              <a:buSzPts val="1100"/>
              <a:buAutoNum type="arabicPeriod"/>
            </a:pPr>
            <a:r>
              <a:rPr lang="en"/>
              <a:t>To achieve self-localization, LiDAR is designed as backpacked [20, 31, 54] and hand-held [2]. To efficiently capture human motions and reconstruct urban scenes, we utilize LiDAR with a built-in IMU (different from the IMUs for motion capture) and propose a pipeline for constructing multi-modal data.</a:t>
            </a:r>
            <a:endParaRPr/>
          </a:p>
          <a:p>
            <a:pPr indent="-298450" lvl="0" marL="457200" rtl="0" algn="l">
              <a:spcBef>
                <a:spcPts val="0"/>
              </a:spcBef>
              <a:spcAft>
                <a:spcPts val="0"/>
              </a:spcAft>
              <a:buSzPts val="1100"/>
              <a:buAutoNum type="arabicPeriod"/>
            </a:pPr>
            <a:r>
              <a:rPr lang="en"/>
              <a:t>Most studies recover human meshes in camera coordinate [26, 66] or root-relative poses [18, 24, 25].</a:t>
            </a:r>
            <a:endParaRPr/>
          </a:p>
          <a:p>
            <a:pPr indent="-298450" lvl="0" marL="457200" rtl="0" algn="l">
              <a:spcBef>
                <a:spcPts val="0"/>
              </a:spcBef>
              <a:spcAft>
                <a:spcPts val="0"/>
              </a:spcAft>
              <a:buSzPts val="1100"/>
              <a:buAutoNum type="arabicPeriod"/>
            </a:pPr>
            <a:r>
              <a:rPr lang="en"/>
              <a:t>Regarding the sensor module, the 128-beams Ouster-os1 LiDAR and the DJI-Action2 camera are rigidly installed on the helmet. To capture raw human motions, we use Noitom’s inertial Mo-Cap product, PN Studio, to attach 17 wireless IMUs to the IMU wearer’s body limbs, torso, and head. The camera’s field of view (FOV) is 116°×84° and the LiDAR’s FOV is 360°×45°. To make the performer within the LiDAR’s FOV as much as possible, we tilt the LiDAR down around 45°. Regarding the storage module, the scanning person’s back-pack places a wireless IMU data receiver, a 24V battery, and an Intel NUC11. The mini-computer NUC11 stores IMU data from the wireless receiver and point clouds from Li-DAR in real-time. Videos are stored locally in the camera. The LiDAR and NUC11 are both powered by the battery.</a:t>
            </a:r>
            <a:endParaRPr/>
          </a:p>
          <a:p>
            <a:pPr indent="-298450" lvl="0" marL="457200" rtl="0" algn="l">
              <a:spcBef>
                <a:spcPts val="0"/>
              </a:spcBef>
              <a:spcAft>
                <a:spcPts val="0"/>
              </a:spcAft>
              <a:buSzPts val="1100"/>
              <a:buAutoNum type="arabicPeriod"/>
            </a:pPr>
            <a:r>
              <a:rPr lang="en"/>
              <a:t>Following the setup in [53], we use a chess-board to calibrate the camera intrinsic Kin and introduces a terrestrial laser scanner (TLS) to obtain accurate camera extrinsic parameter, Kex . Due to the LiDAR point cloud being too sparse, we manually choose the corresponding points both on the 2D image and the TLS map registered to the point cloud, and then we solve the perspective-n-point (PnP) problem to obtain Kin.</a:t>
            </a:r>
            <a:endParaRPr/>
          </a:p>
          <a:p>
            <a:pPr indent="-298450" lvl="0" marL="457200" rtl="0" algn="l">
              <a:spcBef>
                <a:spcPts val="0"/>
              </a:spcBef>
              <a:spcAft>
                <a:spcPts val="0"/>
              </a:spcAft>
              <a:buSzPts val="1100"/>
              <a:buAutoNum type="arabicPeriod"/>
            </a:pPr>
            <a:r>
              <a:rPr lang="en"/>
              <a:t>The synchronization of data from multiple sensors in human subject data is achieved through peak detection. Before and after the capture, the subject is asked to perform jumps. Then the peak height time in IMU is automatically detected and the peak times in the LiDAR and camera data are manually identified. Finally, all modalities are aligned by the peaks and downsampled to match the Li-DAR frame rate of 20 Hz.</a:t>
            </a:r>
            <a:endParaRPr/>
          </a:p>
          <a:p>
            <a:pPr indent="-298450" lvl="0" marL="457200" rtl="0" algn="l">
              <a:spcBef>
                <a:spcPts val="0"/>
              </a:spcBef>
              <a:spcAft>
                <a:spcPts val="0"/>
              </a:spcAft>
              <a:buSzPts val="1100"/>
              <a:buAutoNum type="arabicPeriod"/>
            </a:pPr>
            <a:r>
              <a:rPr lang="en"/>
              <a:t>We use Detectron [56] to detect and Deepsort [55] to track humans in videos.</a:t>
            </a:r>
            <a:endParaRPr/>
          </a:p>
          <a:p>
            <a:pPr indent="-298450" lvl="0" marL="457200" rtl="0" algn="l">
              <a:spcBef>
                <a:spcPts val="0"/>
              </a:spcBef>
              <a:spcAft>
                <a:spcPts val="0"/>
              </a:spcAft>
              <a:buSzPts val="1100"/>
              <a:buAutoNum type="arabicPeriod"/>
            </a:pPr>
            <a:r>
              <a:rPr lang="en"/>
              <a:t>However, due to the jitter brought by dynamic motions, the camera and the Li-DAR are not perfectly rigidly connected.</a:t>
            </a:r>
            <a:endParaRPr/>
          </a:p>
          <a:p>
            <a:pPr indent="-298450" lvl="0" marL="457200" rtl="0" algn="l">
              <a:spcBef>
                <a:spcPts val="0"/>
              </a:spcBef>
              <a:spcAft>
                <a:spcPts val="0"/>
              </a:spcAft>
              <a:buSzPts val="1100"/>
              <a:buAutoNum type="arabicPeriod"/>
            </a:pPr>
            <a:r>
              <a:rPr lang="en"/>
              <a:t>The LiDAR-only method often fails in mapping because of the dynamic head rotation and crowded urban environments. Incorporating an IMU can compensate for motion distortion in a LiDAR scan pL and provide an accurate initial pose. Using a LiDAR with an integrated IMU, and by combining Kalman filter-based lidar-inertial odometry [58] with factor graph-based loop closure optimization [7] [22], we successfully estimate the ego-motion of LiDAR and build the global consistency 3D scene map with n frame point clouds. To provide accurate scene constrain in Sec. 3.3, we utilize the VDB-Fusion [47] to generate a clean scene mesh S that excludes moving objects.</a:t>
            </a:r>
            <a:endParaRPr/>
          </a:p>
          <a:p>
            <a:pPr indent="-298450" lvl="0" marL="457200" rtl="0" algn="l">
              <a:spcBef>
                <a:spcPts val="0"/>
              </a:spcBef>
              <a:spcAft>
                <a:spcPts val="0"/>
              </a:spcAft>
              <a:buSzPts val="1100"/>
              <a:buAutoNum type="arabicPeriod"/>
            </a:pPr>
            <a:r>
              <a:rPr lang="en"/>
              <a:t>We use SMPL [32] to representthe human body motion M I = Φ(θI , tI , β) ∈ R6890×3 in IMU coordinate space{I}, where pose parameter ΘI1 = {θ1I , . . . , θnI } ∈ R72×n is composed of pelvis joint’s ori</a:t>
            </a:r>
            <a:r>
              <a:rPr lang="en"/>
              <a:t>entation </a:t>
            </a:r>
            <a:r>
              <a:rPr lang="en"/>
              <a:t>R1 = {r1I , . . . , rnI } ∈ R and the other 23 joints’ rotation relative to their parent joint. The T1</a:t>
            </a:r>
            <a:r>
              <a:rPr lang="en"/>
              <a:t> </a:t>
            </a:r>
            <a:r>
              <a:rPr lang="en"/>
              <a:t>is the pelvis joint’s translation and β ∈ R10 is a constant value representing a person’s body shape. T and Θ are estimated by the commercial MoCap product, while β is obtained by using IPNet [3] to fit the scanned model captured by an iPhone13 Promax.</a:t>
            </a:r>
            <a:endParaRPr/>
          </a:p>
          <a:p>
            <a:pPr indent="-298450" lvl="0" marL="457200" rtl="0" algn="l">
              <a:spcBef>
                <a:spcPts val="0"/>
              </a:spcBef>
              <a:spcAft>
                <a:spcPts val="0"/>
              </a:spcAft>
              <a:buSzPts val="1100"/>
              <a:buAutoNum type="arabicPeriod"/>
            </a:pPr>
            <a:r>
              <a:rPr lang="en"/>
              <a:t>The capturing system simultaneously collects multimodal data, including LiDAR, camera, and IMU data. Then they are further processed. A joint optimization approach with multiple loss terms is the</a:t>
            </a:r>
            <a:r>
              <a:rPr lang="en"/>
              <a:t>n </a:t>
            </a:r>
            <a:r>
              <a:rPr lang="en"/>
              <a:t>employed to optimize motion locally and globally. As a result, we obtain rich 2D/3D annotations with accurate global motion and sce</a:t>
            </a:r>
            <a:r>
              <a:rPr lang="en"/>
              <a:t>ne </a:t>
            </a:r>
            <a:r>
              <a:rPr lang="en"/>
              <a:t>information.</a:t>
            </a:r>
            <a:endParaRPr/>
          </a:p>
          <a:p>
            <a:pPr indent="-298450" lvl="0" marL="457200" rtl="0" algn="l">
              <a:spcBef>
                <a:spcPts val="0"/>
              </a:spcBef>
              <a:spcAft>
                <a:spcPts val="0"/>
              </a:spcAft>
              <a:buSzPts val="1100"/>
              <a:buAutoNum type="arabicPeriod"/>
            </a:pPr>
            <a:r>
              <a:rPr lang="en"/>
              <a:t>We aim to optimize extrinsic parameters Kex for every frame by minimizing the Lcam , which comprises of the keypoints loss Lkpt and the bounding box loss Lbox.</a:t>
            </a:r>
            <a:endParaRPr/>
          </a:p>
          <a:p>
            <a:pPr indent="-298450" lvl="0" marL="457200" rtl="0" algn="l">
              <a:spcBef>
                <a:spcPts val="0"/>
              </a:spcBef>
              <a:spcAft>
                <a:spcPts val="0"/>
              </a:spcAft>
              <a:buSzPts val="1100"/>
              <a:buAutoNum type="arabicPeriod"/>
            </a:pPr>
            <a:r>
              <a:rPr lang="en"/>
              <a:t>In addition to the dense 3D point cloud map reconstructed from the LiDAR, SLOPER4D provides the high-precision colorful point cloud map from a Terrestrial Laser Scanner (Trimble TX5) for better visualization and map comparison.</a:t>
            </a:r>
            <a:endParaRPr/>
          </a:p>
          <a:p>
            <a:pPr indent="-298450" lvl="0" marL="457200" rtl="0" algn="l">
              <a:spcBef>
                <a:spcPts val="0"/>
              </a:spcBef>
              <a:spcAft>
                <a:spcPts val="0"/>
              </a:spcAft>
              <a:buSzPts val="1100"/>
              <a:buAutoNum type="arabicPeriod"/>
            </a:pPr>
            <a:r>
              <a:rPr lang="en"/>
              <a:t>In this section, we first evaluate SLOPER4D Dataset qualitatively, indicating that our dataset is solid enough to benchmark new tasks. Then we perform a cross-dataset evaluation to further assess our dataset’s novelty on two tasks: LiDAR-based 3D HPE and camera-based 3D HPE. Finally, we introduce the new benchmark, GHPE, and perform experiments on GLAMR. More quantitative evaluations and experiments are in the supplementary material.</a:t>
            </a:r>
            <a:endParaRPr/>
          </a:p>
          <a:p>
            <a:pPr indent="-298450" lvl="0" marL="457200" rtl="0" algn="l">
              <a:spcBef>
                <a:spcPts val="0"/>
              </a:spcBef>
              <a:spcAft>
                <a:spcPts val="0"/>
              </a:spcAft>
              <a:buSzPts val="1100"/>
              <a:buAutoNum type="arabicPeriod"/>
            </a:pPr>
            <a:r>
              <a:rPr lang="en"/>
              <a:t>We split our data into training and test sets for LiDAR/Camera-based pose estimation. The training set of SLOPER4D contains eleven sequences of data with a total of 80k LiDAR frames and corresponding RGB frames. The test set has four sequences of data with around 20k LiDAR frames and corresponding RGB frames. For global pose estimation, we select three challenging scenarios for evaluation. The first one is a single-person foot-ball training scenario with highly dynamic motions. The second one is running along a coastal runway. The third one is a garden tour involving daily motions.</a:t>
            </a:r>
            <a:endParaRPr/>
          </a:p>
          <a:p>
            <a:pPr indent="-298450" lvl="0" marL="457200" rtl="0" algn="l">
              <a:spcBef>
                <a:spcPts val="0"/>
              </a:spcBef>
              <a:spcAft>
                <a:spcPts val="0"/>
              </a:spcAft>
              <a:buSzPts val="1100"/>
              <a:buAutoNum type="arabicPeriod"/>
            </a:pPr>
            <a:r>
              <a:rPr lang="en"/>
              <a:t>For 3D HPE, we employ Mean per joint position error (MPJPE) and Procrustes-aligned MPJPE (PA-MPJPE) for evaluation. MPJPE is the mean euclidean distance between the ground-truth and predicted joints. PA-MPJPE first aligns the predicted joints to the ground-truth joints by carrying out rigid transformation based on Procrustes analysis and then calculates MPJPE. For global trajectory evaluation, we utilize Absolute Trajectory Error (ATE) and the Relative Pose (the pose refers to orientation here) Error (RPE) in visual SLAM systems [11], where the ATE is well-suited for measuring the global localization and, in contrast, the RPE is suitable for measuring the system’s drift, for example, the drift per second. Global MPJPE (G-MPJPE) is MPJPE calculated by placing the SMPL model in the global coordinates.</a:t>
            </a:r>
            <a:endParaRPr/>
          </a:p>
          <a:p>
            <a:pPr indent="-298450" lvl="0" marL="457200" rtl="0" algn="l">
              <a:spcBef>
                <a:spcPts val="0"/>
              </a:spcBef>
              <a:spcAft>
                <a:spcPts val="0"/>
              </a:spcAft>
              <a:buSzPts val="1100"/>
              <a:buAutoNum type="arabicPeriod"/>
            </a:pPr>
            <a:r>
              <a:rPr lang="en"/>
              <a:t>Limitations. Firstly, SLOPER4D is limited to single-person capture though it perceives multiple-person data. Secondly, the camera and LiDAR are not synchronized online, causing tedious offline work if the camera loses frames even with a low time offset (&lt;50 ms). Finally, texture information from the camera is not fully exploited for color and texture reconstruction of scenes and humans. In our future work, we will propose an online synchronization algorithm and extend our work to multiple-person capturing.</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bf2c7def6d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bf2c7def6d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f2fbe65588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f2fbe65588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bf2c7def6d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bf2c7def6d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f2fbe65588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f2fbe65588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f2fbe65588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f2fbe65588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bf2c7def6d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bf2c7def6d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f2fbe65588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f2fbe65588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f2fbe65588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f2fbe65588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f2fbe65588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f2fbe6558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f2fbe6558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f2fbe6558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f2fbe65588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f2fbe65588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f2fbe65588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f2fbe65588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f2fbe65588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f2fbe65588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bf2c7def6d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bf2c7def6d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bf2c7def6d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bf2c7def6d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bf2c7def6d_1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bf2c7def6d_1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Font typeface="Nunito"/>
              <a:buChar char="●"/>
              <a:defRPr>
                <a:latin typeface="Nunito"/>
                <a:ea typeface="Nunito"/>
                <a:cs typeface="Nunito"/>
                <a:sym typeface="Nunito"/>
              </a:defRPr>
            </a:lvl1pPr>
            <a:lvl2pPr indent="-317500" lvl="1" marL="914400" rtl="0">
              <a:spcBef>
                <a:spcPts val="0"/>
              </a:spcBef>
              <a:spcAft>
                <a:spcPts val="0"/>
              </a:spcAft>
              <a:buSzPts val="1400"/>
              <a:buFont typeface="Nunito"/>
              <a:buChar char="○"/>
              <a:defRPr>
                <a:latin typeface="Nunito"/>
                <a:ea typeface="Nunito"/>
                <a:cs typeface="Nunito"/>
                <a:sym typeface="Nunito"/>
              </a:defRPr>
            </a:lvl2pPr>
            <a:lvl3pPr indent="-317500" lvl="2" marL="1371600" rtl="0">
              <a:spcBef>
                <a:spcPts val="0"/>
              </a:spcBef>
              <a:spcAft>
                <a:spcPts val="0"/>
              </a:spcAft>
              <a:buSzPts val="1400"/>
              <a:buFont typeface="Nunito"/>
              <a:buChar char="■"/>
              <a:defRPr>
                <a:latin typeface="Nunito"/>
                <a:ea typeface="Nunito"/>
                <a:cs typeface="Nunito"/>
                <a:sym typeface="Nunito"/>
              </a:defRPr>
            </a:lvl3pPr>
            <a:lvl4pPr indent="-317500" lvl="3" marL="1828800" rtl="0">
              <a:spcBef>
                <a:spcPts val="0"/>
              </a:spcBef>
              <a:spcAft>
                <a:spcPts val="0"/>
              </a:spcAft>
              <a:buSzPts val="1400"/>
              <a:buFont typeface="Nunito"/>
              <a:buChar char="●"/>
              <a:defRPr>
                <a:latin typeface="Nunito"/>
                <a:ea typeface="Nunito"/>
                <a:cs typeface="Nunito"/>
                <a:sym typeface="Nunito"/>
              </a:defRPr>
            </a:lvl4pPr>
            <a:lvl5pPr indent="-317500" lvl="4" marL="2286000" rtl="0">
              <a:spcBef>
                <a:spcPts val="0"/>
              </a:spcBef>
              <a:spcAft>
                <a:spcPts val="0"/>
              </a:spcAft>
              <a:buSzPts val="1400"/>
              <a:buFont typeface="Nunito"/>
              <a:buChar char="○"/>
              <a:defRPr>
                <a:latin typeface="Nunito"/>
                <a:ea typeface="Nunito"/>
                <a:cs typeface="Nunito"/>
                <a:sym typeface="Nunito"/>
              </a:defRPr>
            </a:lvl5pPr>
            <a:lvl6pPr indent="-317500" lvl="5" marL="2743200" rtl="0">
              <a:spcBef>
                <a:spcPts val="0"/>
              </a:spcBef>
              <a:spcAft>
                <a:spcPts val="0"/>
              </a:spcAft>
              <a:buSzPts val="1400"/>
              <a:buFont typeface="Nunito"/>
              <a:buChar char="■"/>
              <a:defRPr>
                <a:latin typeface="Nunito"/>
                <a:ea typeface="Nunito"/>
                <a:cs typeface="Nunito"/>
                <a:sym typeface="Nunito"/>
              </a:defRPr>
            </a:lvl6pPr>
            <a:lvl7pPr indent="-317500" lvl="6" marL="3200400" rtl="0">
              <a:spcBef>
                <a:spcPts val="0"/>
              </a:spcBef>
              <a:spcAft>
                <a:spcPts val="0"/>
              </a:spcAft>
              <a:buSzPts val="1400"/>
              <a:buFont typeface="Nunito"/>
              <a:buChar char="●"/>
              <a:defRPr>
                <a:latin typeface="Nunito"/>
                <a:ea typeface="Nunito"/>
                <a:cs typeface="Nunito"/>
                <a:sym typeface="Nunito"/>
              </a:defRPr>
            </a:lvl7pPr>
            <a:lvl8pPr indent="-317500" lvl="7" marL="3657600" rtl="0">
              <a:spcBef>
                <a:spcPts val="0"/>
              </a:spcBef>
              <a:spcAft>
                <a:spcPts val="0"/>
              </a:spcAft>
              <a:buSzPts val="1400"/>
              <a:buFont typeface="Nunito"/>
              <a:buChar char="○"/>
              <a:defRPr>
                <a:latin typeface="Nunito"/>
                <a:ea typeface="Nunito"/>
                <a:cs typeface="Nunito"/>
                <a:sym typeface="Nunito"/>
              </a:defRPr>
            </a:lvl8pPr>
            <a:lvl9pPr indent="-317500" lvl="8" marL="4114800" rtl="0">
              <a:spcBef>
                <a:spcPts val="0"/>
              </a:spcBef>
              <a:spcAft>
                <a:spcPts val="0"/>
              </a:spcAft>
              <a:buSzPts val="1400"/>
              <a:buFont typeface="Nunito"/>
              <a:buChar char="■"/>
              <a:defRPr>
                <a:latin typeface="Nunito"/>
                <a:ea typeface="Nunito"/>
                <a:cs typeface="Nunito"/>
                <a:sym typeface="Nunito"/>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Nunito"/>
              <a:buChar char="●"/>
              <a:defRPr sz="1800">
                <a:solidFill>
                  <a:schemeClr val="dk2"/>
                </a:solidFill>
                <a:latin typeface="Nunito"/>
                <a:ea typeface="Nunito"/>
                <a:cs typeface="Nunito"/>
                <a:sym typeface="Nunito"/>
              </a:defRPr>
            </a:lvl1pPr>
            <a:lvl2pPr indent="-317500" lvl="1" marL="914400" rtl="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2pPr>
            <a:lvl3pPr indent="-317500" lvl="2" marL="1371600" rtl="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3pPr>
            <a:lvl4pPr indent="-317500" lvl="3" marL="1828800" rtl="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4pPr>
            <a:lvl5pPr indent="-317500" lvl="4" marL="2286000" rtl="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5pPr>
            <a:lvl6pPr indent="-317500" lvl="5" marL="2743200" rtl="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6pPr>
            <a:lvl7pPr indent="-317500" lvl="6" marL="3200400" rtl="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7pPr>
            <a:lvl8pPr indent="-317500" lvl="7" marL="3657600" rtl="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8pPr>
            <a:lvl9pPr indent="-317500" lvl="8" marL="4114800" rtl="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1800">
                <a:latin typeface="Nunito"/>
                <a:ea typeface="Nunito"/>
                <a:cs typeface="Nunito"/>
                <a:sym typeface="Nunito"/>
              </a:rPr>
              <a:t>Journal Club</a:t>
            </a:r>
            <a:endParaRPr sz="1800">
              <a:latin typeface="Nunito"/>
              <a:ea typeface="Nunito"/>
              <a:cs typeface="Nunito"/>
              <a:sym typeface="Nunito"/>
            </a:endParaRPr>
          </a:p>
          <a:p>
            <a:pPr indent="0" lvl="0" marL="0" rtl="0" algn="ctr">
              <a:spcBef>
                <a:spcPts val="0"/>
              </a:spcBef>
              <a:spcAft>
                <a:spcPts val="0"/>
              </a:spcAft>
              <a:buNone/>
            </a:pPr>
            <a:r>
              <a:t/>
            </a:r>
            <a:endParaRPr sz="1800">
              <a:latin typeface="Nunito"/>
              <a:ea typeface="Nunito"/>
              <a:cs typeface="Nunito"/>
              <a:sym typeface="Nunito"/>
            </a:endParaRPr>
          </a:p>
          <a:p>
            <a:pPr indent="0" lvl="0" marL="0" rtl="0" algn="ctr">
              <a:spcBef>
                <a:spcPts val="0"/>
              </a:spcBef>
              <a:spcAft>
                <a:spcPts val="0"/>
              </a:spcAft>
              <a:buNone/>
            </a:pPr>
            <a:r>
              <a:rPr lang="en" sz="2600">
                <a:latin typeface="Nunito"/>
                <a:ea typeface="Nunito"/>
                <a:cs typeface="Nunito"/>
                <a:sym typeface="Nunito"/>
              </a:rPr>
              <a:t>SLOPER4D: A Scene-Aware Dataset for Global 4D Human Pose Estimation in Urban Environments</a:t>
            </a:r>
            <a:endParaRPr sz="2600">
              <a:latin typeface="Nunito"/>
              <a:ea typeface="Nunito"/>
              <a:cs typeface="Nunito"/>
              <a:sym typeface="Nunito"/>
            </a:endParaRPr>
          </a:p>
          <a:p>
            <a:pPr indent="0" lvl="0" marL="0" rtl="0" algn="ctr">
              <a:spcBef>
                <a:spcPts val="0"/>
              </a:spcBef>
              <a:spcAft>
                <a:spcPts val="0"/>
              </a:spcAft>
              <a:buNone/>
            </a:pPr>
            <a:r>
              <a:t/>
            </a:r>
            <a:endParaRPr sz="2200">
              <a:solidFill>
                <a:srgbClr val="666666"/>
              </a:solidFill>
              <a:latin typeface="Nunito"/>
              <a:ea typeface="Nunito"/>
              <a:cs typeface="Nunito"/>
              <a:sym typeface="Nunito"/>
            </a:endParaRPr>
          </a:p>
          <a:p>
            <a:pPr indent="0" lvl="0" marL="0" rtl="0" algn="ctr">
              <a:spcBef>
                <a:spcPts val="0"/>
              </a:spcBef>
              <a:spcAft>
                <a:spcPts val="0"/>
              </a:spcAft>
              <a:buNone/>
            </a:pPr>
            <a:r>
              <a:rPr lang="en" sz="2200">
                <a:solidFill>
                  <a:srgbClr val="666666"/>
                </a:solidFill>
                <a:latin typeface="Nunito"/>
                <a:ea typeface="Nunito"/>
                <a:cs typeface="Nunito"/>
                <a:sym typeface="Nunito"/>
              </a:rPr>
              <a:t>ICCV 2023</a:t>
            </a:r>
            <a:endParaRPr sz="2200">
              <a:solidFill>
                <a:srgbClr val="666666"/>
              </a:solidFill>
              <a:latin typeface="Nunito"/>
              <a:ea typeface="Nunito"/>
              <a:cs typeface="Nunito"/>
              <a:sym typeface="Nunito"/>
            </a:endParaRPr>
          </a:p>
        </p:txBody>
      </p:sp>
      <p:sp>
        <p:nvSpPr>
          <p:cNvPr id="55" name="Google Shape;55;p13"/>
          <p:cNvSpPr txBox="1"/>
          <p:nvPr>
            <p:ph idx="1" type="subTitle"/>
          </p:nvPr>
        </p:nvSpPr>
        <p:spPr>
          <a:xfrm>
            <a:off x="311700" y="3056875"/>
            <a:ext cx="8520600" cy="1204500"/>
          </a:xfrm>
          <a:prstGeom prst="rect">
            <a:avLst/>
          </a:prstGeom>
        </p:spPr>
        <p:txBody>
          <a:bodyPr anchorCtr="0" anchor="t" bIns="91425" lIns="91425" spcFirstLastPara="1" rIns="91425" wrap="square" tIns="91425">
            <a:normAutofit fontScale="47500" lnSpcReduction="20000"/>
          </a:bodyPr>
          <a:lstStyle/>
          <a:p>
            <a:pPr indent="0" lvl="0" marL="0" rtl="0" algn="ctr">
              <a:spcBef>
                <a:spcPts val="0"/>
              </a:spcBef>
              <a:spcAft>
                <a:spcPts val="0"/>
              </a:spcAft>
              <a:buNone/>
            </a:pPr>
            <a:r>
              <a:rPr lang="en">
                <a:latin typeface="Nunito"/>
                <a:ea typeface="Nunito"/>
                <a:cs typeface="Nunito"/>
                <a:sym typeface="Nunito"/>
              </a:rPr>
              <a:t>Yudi Dai (1), Yitai Lin (1), Xiping Lin (2), Chenglu Wen (1), Lan Xu (2), Hongwei Yi (3), Siqi Shen (1), Yuexin Ma (2), Cheng Wang (1)</a:t>
            </a:r>
            <a:endParaRPr>
              <a:latin typeface="Nunito"/>
              <a:ea typeface="Nunito"/>
              <a:cs typeface="Nunito"/>
              <a:sym typeface="Nunito"/>
            </a:endParaRPr>
          </a:p>
          <a:p>
            <a:pPr indent="0" lvl="0" marL="0" rtl="0" algn="ctr">
              <a:spcBef>
                <a:spcPts val="0"/>
              </a:spcBef>
              <a:spcAft>
                <a:spcPts val="0"/>
              </a:spcAft>
              <a:buNone/>
            </a:pPr>
            <a:r>
              <a:t/>
            </a:r>
            <a:endParaRPr>
              <a:latin typeface="Nunito"/>
              <a:ea typeface="Nunito"/>
              <a:cs typeface="Nunito"/>
              <a:sym typeface="Nunito"/>
            </a:endParaRPr>
          </a:p>
          <a:p>
            <a:pPr indent="0" lvl="0" marL="0" rtl="0" algn="ctr">
              <a:spcBef>
                <a:spcPts val="0"/>
              </a:spcBef>
              <a:spcAft>
                <a:spcPts val="0"/>
              </a:spcAft>
              <a:buNone/>
            </a:pPr>
            <a:r>
              <a:rPr lang="en">
                <a:latin typeface="Nunito"/>
                <a:ea typeface="Nunito"/>
                <a:cs typeface="Nunito"/>
                <a:sym typeface="Nunito"/>
              </a:rPr>
              <a:t>(1) Xiamen University, China</a:t>
            </a:r>
            <a:endParaRPr>
              <a:latin typeface="Nunito"/>
              <a:ea typeface="Nunito"/>
              <a:cs typeface="Nunito"/>
              <a:sym typeface="Nunito"/>
            </a:endParaRPr>
          </a:p>
          <a:p>
            <a:pPr indent="0" lvl="0" marL="0" rtl="0" algn="ctr">
              <a:spcBef>
                <a:spcPts val="0"/>
              </a:spcBef>
              <a:spcAft>
                <a:spcPts val="0"/>
              </a:spcAft>
              <a:buNone/>
            </a:pPr>
            <a:r>
              <a:rPr lang="en">
                <a:latin typeface="Nunito"/>
                <a:ea typeface="Nunito"/>
                <a:cs typeface="Nunito"/>
                <a:sym typeface="Nunito"/>
              </a:rPr>
              <a:t>(2) ShanghaiTech University, China</a:t>
            </a:r>
            <a:endParaRPr>
              <a:latin typeface="Nunito"/>
              <a:ea typeface="Nunito"/>
              <a:cs typeface="Nunito"/>
              <a:sym typeface="Nunito"/>
            </a:endParaRPr>
          </a:p>
          <a:p>
            <a:pPr indent="0" lvl="0" marL="0" rtl="0" algn="ctr">
              <a:spcBef>
                <a:spcPts val="0"/>
              </a:spcBef>
              <a:spcAft>
                <a:spcPts val="0"/>
              </a:spcAft>
              <a:buNone/>
            </a:pPr>
            <a:r>
              <a:rPr lang="en">
                <a:latin typeface="Nunito"/>
                <a:ea typeface="Nunito"/>
                <a:cs typeface="Nunito"/>
                <a:sym typeface="Nunito"/>
              </a:rPr>
              <a:t>(3) Max Planck Institute for Intelligent Systems, Germany</a:t>
            </a:r>
            <a:endParaRPr>
              <a:latin typeface="Nunito"/>
              <a:ea typeface="Nunito"/>
              <a:cs typeface="Nunito"/>
              <a:sym typeface="Nuni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Optimization: Results (3)</a:t>
            </a:r>
            <a:endParaRPr/>
          </a:p>
        </p:txBody>
      </p:sp>
      <p:sp>
        <p:nvSpPr>
          <p:cNvPr id="135" name="Google Shape;135;p22"/>
          <p:cNvSpPr txBox="1"/>
          <p:nvPr>
            <p:ph idx="1" type="body"/>
          </p:nvPr>
        </p:nvSpPr>
        <p:spPr>
          <a:xfrm>
            <a:off x="6376325" y="1132275"/>
            <a:ext cx="2456100" cy="3416400"/>
          </a:xfrm>
          <a:prstGeom prst="rect">
            <a:avLst/>
          </a:prstGeom>
        </p:spPr>
        <p:txBody>
          <a:bodyPr anchorCtr="0" anchor="ctr" bIns="91425" lIns="91425" spcFirstLastPara="1" rIns="91425" wrap="square" tIns="91425">
            <a:normAutofit/>
          </a:bodyPr>
          <a:lstStyle/>
          <a:p>
            <a:pPr indent="-330200" lvl="0" marL="457200" rtl="0" algn="l">
              <a:spcBef>
                <a:spcPts val="0"/>
              </a:spcBef>
              <a:spcAft>
                <a:spcPts val="0"/>
              </a:spcAft>
              <a:buSzPts val="1600"/>
              <a:buChar char="●"/>
            </a:pPr>
            <a:r>
              <a:rPr lang="en" sz="1400">
                <a:latin typeface="Nunito"/>
                <a:ea typeface="Nunito"/>
                <a:cs typeface="Nunito"/>
                <a:sym typeface="Nunito"/>
              </a:rPr>
              <a:t>Proposed (red) vs ICP (green) optimization</a:t>
            </a:r>
            <a:endParaRPr sz="1600"/>
          </a:p>
        </p:txBody>
      </p:sp>
      <p:sp>
        <p:nvSpPr>
          <p:cNvPr id="136" name="Google Shape;136;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37" name="Google Shape;137;p22"/>
          <p:cNvPicPr preferRelativeResize="0"/>
          <p:nvPr/>
        </p:nvPicPr>
        <p:blipFill rotWithShape="1">
          <a:blip r:embed="rId3">
            <a:alphaModFix/>
          </a:blip>
          <a:srcRect b="0" l="0" r="0" t="0"/>
          <a:stretch/>
        </p:blipFill>
        <p:spPr>
          <a:xfrm>
            <a:off x="311710" y="1132275"/>
            <a:ext cx="6064616" cy="3416400"/>
          </a:xfrm>
          <a:prstGeom prst="rect">
            <a:avLst/>
          </a:prstGeom>
          <a:noFill/>
          <a:ln>
            <a:noFill/>
          </a:ln>
        </p:spPr>
      </p:pic>
      <p:sp>
        <p:nvSpPr>
          <p:cNvPr id="138" name="Google Shape;138;p22"/>
          <p:cNvSpPr txBox="1"/>
          <p:nvPr/>
        </p:nvSpPr>
        <p:spPr>
          <a:xfrm>
            <a:off x="0" y="4774200"/>
            <a:ext cx="8472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a:t>
            </a:r>
            <a:r>
              <a:rPr lang="en" sz="1000">
                <a:solidFill>
                  <a:schemeClr val="dk2"/>
                </a:solidFill>
                <a:latin typeface="Nunito"/>
                <a:ea typeface="Nunito"/>
                <a:cs typeface="Nunito"/>
                <a:sym typeface="Nunito"/>
              </a:rPr>
              <a:t>http://www.lidarhumanmotion.net/images/sloper4d/2_compare_football_202332215855.mp4</a:t>
            </a:r>
            <a:endParaRPr sz="1000">
              <a:solidFill>
                <a:schemeClr val="dk2"/>
              </a:solidFill>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Evaluation</a:t>
            </a:r>
            <a:r>
              <a:rPr lang="en"/>
              <a:t>: Qualitative (0)</a:t>
            </a:r>
            <a:endParaRPr/>
          </a:p>
        </p:txBody>
      </p:sp>
      <p:sp>
        <p:nvSpPr>
          <p:cNvPr id="144" name="Google Shape;144;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5" name="Google Shape;145;p23"/>
          <p:cNvPicPr preferRelativeResize="0"/>
          <p:nvPr/>
        </p:nvPicPr>
        <p:blipFill>
          <a:blip r:embed="rId3">
            <a:alphaModFix/>
          </a:blip>
          <a:stretch>
            <a:fillRect/>
          </a:stretch>
        </p:blipFill>
        <p:spPr>
          <a:xfrm>
            <a:off x="3022169" y="1106038"/>
            <a:ext cx="6121830" cy="3463313"/>
          </a:xfrm>
          <a:prstGeom prst="rect">
            <a:avLst/>
          </a:prstGeom>
          <a:noFill/>
          <a:ln>
            <a:noFill/>
          </a:ln>
        </p:spPr>
      </p:pic>
      <p:sp>
        <p:nvSpPr>
          <p:cNvPr id="146" name="Google Shape;146;p23"/>
          <p:cNvSpPr txBox="1"/>
          <p:nvPr/>
        </p:nvSpPr>
        <p:spPr>
          <a:xfrm>
            <a:off x="0" y="4774200"/>
            <a:ext cx="8472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a:t>
            </a:r>
            <a:r>
              <a:rPr lang="en" sz="1000">
                <a:solidFill>
                  <a:schemeClr val="dk2"/>
                </a:solidFill>
                <a:latin typeface="Nunito"/>
                <a:ea typeface="Nunito"/>
                <a:cs typeface="Nunito"/>
                <a:sym typeface="Nunito"/>
              </a:rPr>
              <a:t>SLOPER4D, Fig. 4</a:t>
            </a:r>
            <a:endParaRPr sz="1000">
              <a:solidFill>
                <a:schemeClr val="dk2"/>
              </a:solidFill>
              <a:latin typeface="Nunito"/>
              <a:ea typeface="Nunito"/>
              <a:cs typeface="Nunito"/>
              <a:sym typeface="Nunito"/>
            </a:endParaRPr>
          </a:p>
        </p:txBody>
      </p:sp>
      <p:sp>
        <p:nvSpPr>
          <p:cNvPr id="147" name="Google Shape;147;p23"/>
          <p:cNvSpPr txBox="1"/>
          <p:nvPr>
            <p:ph idx="1" type="body"/>
          </p:nvPr>
        </p:nvSpPr>
        <p:spPr>
          <a:xfrm>
            <a:off x="311700" y="1152475"/>
            <a:ext cx="2710500" cy="3416400"/>
          </a:xfrm>
          <a:prstGeom prst="rect">
            <a:avLst/>
          </a:prstGeom>
        </p:spPr>
        <p:txBody>
          <a:bodyPr anchorCtr="0" anchor="ctr" bIns="91425" lIns="91425" spcFirstLastPara="1" rIns="91425" wrap="square" tIns="91425">
            <a:normAutofit/>
          </a:bodyPr>
          <a:lstStyle/>
          <a:p>
            <a:pPr indent="-317500" lvl="0" marL="228600" rtl="0" algn="l">
              <a:spcBef>
                <a:spcPts val="0"/>
              </a:spcBef>
              <a:spcAft>
                <a:spcPts val="0"/>
              </a:spcAft>
              <a:buSzPts val="1400"/>
              <a:buFont typeface="Nunito"/>
              <a:buChar char="●"/>
            </a:pPr>
            <a:r>
              <a:rPr lang="en" sz="1400">
                <a:latin typeface="Nunito"/>
                <a:ea typeface="Nunito"/>
                <a:cs typeface="Nunito"/>
                <a:sym typeface="Nunito"/>
              </a:rPr>
              <a:t>Global Human Pose Estimation</a:t>
            </a:r>
            <a:endParaRPr sz="1400">
              <a:latin typeface="Nunito"/>
              <a:ea typeface="Nunito"/>
              <a:cs typeface="Nunito"/>
              <a:sym typeface="Nunito"/>
            </a:endParaRPr>
          </a:p>
          <a:p>
            <a:pPr indent="-317500" lvl="0" marL="228600" rtl="0" algn="l">
              <a:spcBef>
                <a:spcPts val="0"/>
              </a:spcBef>
              <a:spcAft>
                <a:spcPts val="0"/>
              </a:spcAft>
              <a:buSzPts val="1400"/>
              <a:buFont typeface="Nunito"/>
              <a:buChar char="●"/>
            </a:pPr>
            <a:r>
              <a:rPr lang="en" sz="1400">
                <a:latin typeface="Nunito"/>
                <a:ea typeface="Nunito"/>
                <a:cs typeface="Nunito"/>
                <a:sym typeface="Nunito"/>
              </a:rPr>
              <a:t>Data acquisition</a:t>
            </a:r>
            <a:endParaRPr sz="1400">
              <a:latin typeface="Nunito"/>
              <a:ea typeface="Nunito"/>
              <a:cs typeface="Nunito"/>
              <a:sym typeface="Nunito"/>
            </a:endParaRPr>
          </a:p>
          <a:p>
            <a:pPr indent="-317500" lvl="0" marL="228600" rtl="0" algn="l">
              <a:spcBef>
                <a:spcPts val="0"/>
              </a:spcBef>
              <a:spcAft>
                <a:spcPts val="0"/>
              </a:spcAft>
              <a:buSzPts val="1400"/>
              <a:buFont typeface="Nunito"/>
              <a:buChar char="●"/>
            </a:pPr>
            <a:r>
              <a:rPr lang="en" sz="1400">
                <a:latin typeface="Nunito"/>
                <a:ea typeface="Nunito"/>
                <a:cs typeface="Nunito"/>
                <a:sym typeface="Nunito"/>
              </a:rPr>
              <a:t>Data aggregation and optimization</a:t>
            </a:r>
            <a:endParaRPr sz="1400">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Evaluation: Qualitative (1)</a:t>
            </a:r>
            <a:endParaRPr/>
          </a:p>
        </p:txBody>
      </p:sp>
      <p:sp>
        <p:nvSpPr>
          <p:cNvPr id="153" name="Google Shape;153;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54" name="Google Shape;154;p24"/>
          <p:cNvPicPr preferRelativeResize="0"/>
          <p:nvPr/>
        </p:nvPicPr>
        <p:blipFill rotWithShape="1">
          <a:blip r:embed="rId3">
            <a:alphaModFix/>
          </a:blip>
          <a:srcRect b="0" l="0" r="0" t="0"/>
          <a:stretch/>
        </p:blipFill>
        <p:spPr>
          <a:xfrm>
            <a:off x="3022169" y="1106038"/>
            <a:ext cx="6121830" cy="3463313"/>
          </a:xfrm>
          <a:prstGeom prst="rect">
            <a:avLst/>
          </a:prstGeom>
          <a:noFill/>
          <a:ln>
            <a:noFill/>
          </a:ln>
        </p:spPr>
      </p:pic>
      <p:sp>
        <p:nvSpPr>
          <p:cNvPr id="155" name="Google Shape;155;p24"/>
          <p:cNvSpPr txBox="1"/>
          <p:nvPr/>
        </p:nvSpPr>
        <p:spPr>
          <a:xfrm>
            <a:off x="0" y="4774200"/>
            <a:ext cx="8472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SLOPER4D, Fig. 4</a:t>
            </a:r>
            <a:endParaRPr sz="1000">
              <a:solidFill>
                <a:schemeClr val="dk2"/>
              </a:solidFill>
              <a:latin typeface="Nunito"/>
              <a:ea typeface="Nunito"/>
              <a:cs typeface="Nunito"/>
              <a:sym typeface="Nunito"/>
            </a:endParaRPr>
          </a:p>
        </p:txBody>
      </p:sp>
      <p:sp>
        <p:nvSpPr>
          <p:cNvPr id="156" name="Google Shape;156;p24"/>
          <p:cNvSpPr txBox="1"/>
          <p:nvPr>
            <p:ph idx="1" type="body"/>
          </p:nvPr>
        </p:nvSpPr>
        <p:spPr>
          <a:xfrm>
            <a:off x="311700" y="1152475"/>
            <a:ext cx="2710500" cy="3416400"/>
          </a:xfrm>
          <a:prstGeom prst="rect">
            <a:avLst/>
          </a:prstGeom>
        </p:spPr>
        <p:txBody>
          <a:bodyPr anchorCtr="0" anchor="ctr" bIns="91425" lIns="91425" spcFirstLastPara="1" rIns="91425" wrap="square" tIns="91425">
            <a:normAutofit/>
          </a:bodyPr>
          <a:lstStyle/>
          <a:p>
            <a:pPr indent="-317500" lvl="0" marL="228600" rtl="0" algn="l">
              <a:spcBef>
                <a:spcPts val="0"/>
              </a:spcBef>
              <a:spcAft>
                <a:spcPts val="0"/>
              </a:spcAft>
              <a:buSzPts val="1400"/>
              <a:buFont typeface="Nunito"/>
              <a:buChar char="●"/>
            </a:pPr>
            <a:r>
              <a:rPr lang="en" sz="1400">
                <a:latin typeface="Nunito"/>
                <a:ea typeface="Nunito"/>
                <a:cs typeface="Nunito"/>
                <a:sym typeface="Nunito"/>
              </a:rPr>
              <a:t>Global Human Pose Estimation</a:t>
            </a:r>
            <a:endParaRPr sz="1400">
              <a:latin typeface="Nunito"/>
              <a:ea typeface="Nunito"/>
              <a:cs typeface="Nunito"/>
              <a:sym typeface="Nunito"/>
            </a:endParaRPr>
          </a:p>
          <a:p>
            <a:pPr indent="-317500" lvl="0" marL="228600" rtl="0" algn="l">
              <a:spcBef>
                <a:spcPts val="0"/>
              </a:spcBef>
              <a:spcAft>
                <a:spcPts val="0"/>
              </a:spcAft>
              <a:buSzPts val="1400"/>
              <a:buFont typeface="Nunito"/>
              <a:buChar char="●"/>
            </a:pPr>
            <a:r>
              <a:rPr lang="en" sz="1400">
                <a:latin typeface="Nunito"/>
                <a:ea typeface="Nunito"/>
                <a:cs typeface="Nunito"/>
                <a:sym typeface="Nunito"/>
              </a:rPr>
              <a:t>Data acquisition</a:t>
            </a:r>
            <a:endParaRPr sz="1400">
              <a:latin typeface="Nunito"/>
              <a:ea typeface="Nunito"/>
              <a:cs typeface="Nunito"/>
              <a:sym typeface="Nunito"/>
            </a:endParaRPr>
          </a:p>
          <a:p>
            <a:pPr indent="-317500" lvl="0" marL="228600" rtl="0" algn="l">
              <a:spcBef>
                <a:spcPts val="0"/>
              </a:spcBef>
              <a:spcAft>
                <a:spcPts val="0"/>
              </a:spcAft>
              <a:buSzPts val="1400"/>
              <a:buFont typeface="Nunito"/>
              <a:buChar char="●"/>
            </a:pPr>
            <a:r>
              <a:rPr lang="en" sz="1400">
                <a:latin typeface="Nunito"/>
                <a:ea typeface="Nunito"/>
                <a:cs typeface="Nunito"/>
                <a:sym typeface="Nunito"/>
              </a:rPr>
              <a:t>Data aggregation and optimization</a:t>
            </a:r>
            <a:endParaRPr sz="1400">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Evaluation: Quantitative results (0)</a:t>
            </a:r>
            <a:endParaRPr/>
          </a:p>
        </p:txBody>
      </p:sp>
      <p:sp>
        <p:nvSpPr>
          <p:cNvPr id="162" name="Google Shape;162;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63" name="Google Shape;163;p25"/>
          <p:cNvPicPr preferRelativeResize="0"/>
          <p:nvPr/>
        </p:nvPicPr>
        <p:blipFill rotWithShape="1">
          <a:blip r:embed="rId3">
            <a:alphaModFix/>
          </a:blip>
          <a:srcRect b="27451" l="0" r="0" t="1686"/>
          <a:stretch/>
        </p:blipFill>
        <p:spPr>
          <a:xfrm>
            <a:off x="3521700" y="1038200"/>
            <a:ext cx="5333750" cy="3645000"/>
          </a:xfrm>
          <a:prstGeom prst="rect">
            <a:avLst/>
          </a:prstGeom>
          <a:noFill/>
          <a:ln>
            <a:noFill/>
          </a:ln>
        </p:spPr>
      </p:pic>
      <p:sp>
        <p:nvSpPr>
          <p:cNvPr id="164" name="Google Shape;164;p25"/>
          <p:cNvSpPr txBox="1"/>
          <p:nvPr>
            <p:ph idx="1" type="body"/>
          </p:nvPr>
        </p:nvSpPr>
        <p:spPr>
          <a:xfrm>
            <a:off x="311700" y="1152488"/>
            <a:ext cx="3210000" cy="3416400"/>
          </a:xfrm>
          <a:prstGeom prst="rect">
            <a:avLst/>
          </a:prstGeom>
        </p:spPr>
        <p:txBody>
          <a:bodyPr anchorCtr="0" anchor="ctr" bIns="91425" lIns="91425" spcFirstLastPara="1" rIns="91425" wrap="square" tIns="91425">
            <a:normAutofit/>
          </a:bodyPr>
          <a:lstStyle/>
          <a:p>
            <a:pPr indent="-317500" lvl="0" marL="457200" rtl="0" algn="l">
              <a:spcBef>
                <a:spcPts val="0"/>
              </a:spcBef>
              <a:spcAft>
                <a:spcPts val="0"/>
              </a:spcAft>
              <a:buSzPts val="1400"/>
              <a:buChar char="●"/>
            </a:pPr>
            <a:r>
              <a:rPr lang="en" sz="1400"/>
              <a:t>Mean per joint position error (MPJPE)</a:t>
            </a:r>
            <a:endParaRPr sz="1400"/>
          </a:p>
          <a:p>
            <a:pPr indent="-317500" lvl="0" marL="457200" rtl="0" algn="l">
              <a:spcBef>
                <a:spcPts val="0"/>
              </a:spcBef>
              <a:spcAft>
                <a:spcPts val="0"/>
              </a:spcAft>
              <a:buSzPts val="1400"/>
              <a:buChar char="●"/>
            </a:pPr>
            <a:r>
              <a:rPr lang="en" sz="1400"/>
              <a:t>Procrustes-aligned MPJPE (PA-MPJPE)</a:t>
            </a:r>
            <a:endParaRPr sz="1400"/>
          </a:p>
        </p:txBody>
      </p:sp>
      <p:sp>
        <p:nvSpPr>
          <p:cNvPr id="165" name="Google Shape;165;p25"/>
          <p:cNvSpPr txBox="1"/>
          <p:nvPr/>
        </p:nvSpPr>
        <p:spPr>
          <a:xfrm>
            <a:off x="0" y="4774200"/>
            <a:ext cx="8472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SLOPER4D, Tab. 2</a:t>
            </a:r>
            <a:endParaRPr sz="1000">
              <a:solidFill>
                <a:schemeClr val="dk2"/>
              </a:solidFill>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Evaluation: Quantitative results (1)</a:t>
            </a:r>
            <a:endParaRPr/>
          </a:p>
        </p:txBody>
      </p:sp>
      <p:sp>
        <p:nvSpPr>
          <p:cNvPr id="171" name="Google Shape;171;p26"/>
          <p:cNvSpPr txBox="1"/>
          <p:nvPr>
            <p:ph idx="1" type="body"/>
          </p:nvPr>
        </p:nvSpPr>
        <p:spPr>
          <a:xfrm>
            <a:off x="311700" y="1152475"/>
            <a:ext cx="3210000" cy="3416400"/>
          </a:xfrm>
          <a:prstGeom prst="rect">
            <a:avLst/>
          </a:prstGeom>
        </p:spPr>
        <p:txBody>
          <a:bodyPr anchorCtr="0" anchor="ctr" bIns="91425" lIns="91425" spcFirstLastPara="1" rIns="91425" wrap="square" tIns="91425">
            <a:normAutofit/>
          </a:bodyPr>
          <a:lstStyle/>
          <a:p>
            <a:pPr indent="-317500" lvl="0" marL="457200" rtl="0" algn="l">
              <a:spcBef>
                <a:spcPts val="0"/>
              </a:spcBef>
              <a:spcAft>
                <a:spcPts val="0"/>
              </a:spcAft>
              <a:buSzPts val="1400"/>
              <a:buChar char="●"/>
            </a:pPr>
            <a:r>
              <a:rPr lang="en" sz="1400"/>
              <a:t>Absolute Trajectory Error (ATE)</a:t>
            </a:r>
            <a:endParaRPr sz="1400"/>
          </a:p>
          <a:p>
            <a:pPr indent="-317500" lvl="0" marL="457200" rtl="0" algn="l">
              <a:spcBef>
                <a:spcPts val="0"/>
              </a:spcBef>
              <a:spcAft>
                <a:spcPts val="0"/>
              </a:spcAft>
              <a:buSzPts val="1400"/>
              <a:buChar char="●"/>
            </a:pPr>
            <a:r>
              <a:rPr lang="en" sz="1400"/>
              <a:t>Relative Pose Error (RPE)</a:t>
            </a:r>
            <a:endParaRPr sz="1400"/>
          </a:p>
          <a:p>
            <a:pPr indent="-317500" lvl="0" marL="457200" rtl="0" algn="l">
              <a:spcBef>
                <a:spcPts val="0"/>
              </a:spcBef>
              <a:spcAft>
                <a:spcPts val="0"/>
              </a:spcAft>
              <a:buSzPts val="1400"/>
              <a:buChar char="●"/>
            </a:pPr>
            <a:r>
              <a:rPr lang="en" sz="1400"/>
              <a:t>Global</a:t>
            </a:r>
            <a:endParaRPr sz="1400"/>
          </a:p>
          <a:p>
            <a:pPr indent="-317500" lvl="0" marL="457200" rtl="0" algn="l">
              <a:spcBef>
                <a:spcPts val="0"/>
              </a:spcBef>
              <a:spcAft>
                <a:spcPts val="0"/>
              </a:spcAft>
              <a:buSzPts val="1400"/>
              <a:buChar char="●"/>
            </a:pPr>
            <a:r>
              <a:rPr lang="en" sz="1400"/>
              <a:t>MPJPE (G-MPJPE)</a:t>
            </a:r>
            <a:endParaRPr sz="1400"/>
          </a:p>
        </p:txBody>
      </p:sp>
      <p:sp>
        <p:nvSpPr>
          <p:cNvPr id="172" name="Google Shape;172;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73" name="Google Shape;173;p26"/>
          <p:cNvSpPr txBox="1"/>
          <p:nvPr/>
        </p:nvSpPr>
        <p:spPr>
          <a:xfrm>
            <a:off x="0" y="4774200"/>
            <a:ext cx="8472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SLOPER4D, Tab. 3 and 4</a:t>
            </a:r>
            <a:endParaRPr sz="1000">
              <a:solidFill>
                <a:schemeClr val="dk2"/>
              </a:solidFill>
              <a:latin typeface="Nunito"/>
              <a:ea typeface="Nunito"/>
              <a:cs typeface="Nunito"/>
              <a:sym typeface="Nunito"/>
            </a:endParaRPr>
          </a:p>
        </p:txBody>
      </p:sp>
      <p:pic>
        <p:nvPicPr>
          <p:cNvPr id="174" name="Google Shape;174;p26"/>
          <p:cNvPicPr preferRelativeResize="0"/>
          <p:nvPr/>
        </p:nvPicPr>
        <p:blipFill rotWithShape="1">
          <a:blip r:embed="rId3">
            <a:alphaModFix/>
          </a:blip>
          <a:srcRect b="7646" l="0" r="0" t="0"/>
          <a:stretch/>
        </p:blipFill>
        <p:spPr>
          <a:xfrm>
            <a:off x="3844850" y="1246638"/>
            <a:ext cx="4627749" cy="3187675"/>
          </a:xfrm>
          <a:prstGeom prst="rect">
            <a:avLst/>
          </a:prstGeom>
          <a:noFill/>
          <a:ln>
            <a:noFill/>
          </a:ln>
        </p:spPr>
      </p:pic>
      <p:sp>
        <p:nvSpPr>
          <p:cNvPr id="175" name="Google Shape;175;p26"/>
          <p:cNvSpPr/>
          <p:nvPr/>
        </p:nvSpPr>
        <p:spPr>
          <a:xfrm>
            <a:off x="4062150" y="2950425"/>
            <a:ext cx="4242300" cy="222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highlight>
                <a:schemeClr val="lt1"/>
              </a:highlight>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 Comparison</a:t>
            </a:r>
            <a:endParaRPr/>
          </a:p>
        </p:txBody>
      </p:sp>
      <p:sp>
        <p:nvSpPr>
          <p:cNvPr id="181" name="Google Shape;181;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82" name="Google Shape;182;p27"/>
          <p:cNvPicPr preferRelativeResize="0"/>
          <p:nvPr/>
        </p:nvPicPr>
        <p:blipFill>
          <a:blip r:embed="rId3">
            <a:alphaModFix/>
          </a:blip>
          <a:stretch>
            <a:fillRect/>
          </a:stretch>
        </p:blipFill>
        <p:spPr>
          <a:xfrm>
            <a:off x="311700" y="1636490"/>
            <a:ext cx="8520600" cy="2407974"/>
          </a:xfrm>
          <a:prstGeom prst="rect">
            <a:avLst/>
          </a:prstGeom>
          <a:noFill/>
          <a:ln>
            <a:noFill/>
          </a:ln>
        </p:spPr>
      </p:pic>
      <p:sp>
        <p:nvSpPr>
          <p:cNvPr id="183" name="Google Shape;183;p27"/>
          <p:cNvSpPr txBox="1"/>
          <p:nvPr/>
        </p:nvSpPr>
        <p:spPr>
          <a:xfrm>
            <a:off x="0" y="4774200"/>
            <a:ext cx="8472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SLOPER4D, Tab. 1</a:t>
            </a:r>
            <a:endParaRPr sz="1000">
              <a:solidFill>
                <a:schemeClr val="dk2"/>
              </a:solidFill>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r>
              <a:rPr lang="en"/>
              <a:t>: Contributions</a:t>
            </a:r>
            <a:endParaRPr/>
          </a:p>
        </p:txBody>
      </p:sp>
      <p:sp>
        <p:nvSpPr>
          <p:cNvPr id="189" name="Google Shape;189;p28"/>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330200" lvl="0" marL="457200" rtl="0" algn="l">
              <a:lnSpc>
                <a:spcPct val="105000"/>
              </a:lnSpc>
              <a:spcBef>
                <a:spcPts val="0"/>
              </a:spcBef>
              <a:spcAft>
                <a:spcPts val="0"/>
              </a:spcAft>
              <a:buSzPts val="1600"/>
              <a:buAutoNum type="arabicPeriod"/>
            </a:pPr>
            <a:r>
              <a:rPr lang="en" sz="1600"/>
              <a:t>Global Human Pose Estimation (GHPE) dataset with the following modalities</a:t>
            </a:r>
            <a:endParaRPr sz="1600"/>
          </a:p>
          <a:p>
            <a:pPr indent="-304800" lvl="1" marL="914400" rtl="0" algn="l">
              <a:lnSpc>
                <a:spcPct val="105000"/>
              </a:lnSpc>
              <a:spcBef>
                <a:spcPts val="0"/>
              </a:spcBef>
              <a:spcAft>
                <a:spcPts val="0"/>
              </a:spcAft>
              <a:buSzPts val="1200"/>
              <a:buAutoNum type="alphaLcPeriod"/>
            </a:pPr>
            <a:r>
              <a:rPr lang="en" sz="1200"/>
              <a:t>RGB video</a:t>
            </a:r>
            <a:endParaRPr sz="1200"/>
          </a:p>
          <a:p>
            <a:pPr indent="-304800" lvl="1" marL="914400" rtl="0" algn="l">
              <a:lnSpc>
                <a:spcPct val="105000"/>
              </a:lnSpc>
              <a:spcBef>
                <a:spcPts val="0"/>
              </a:spcBef>
              <a:spcAft>
                <a:spcPts val="0"/>
              </a:spcAft>
              <a:buSzPts val="1200"/>
              <a:buAutoNum type="alphaLcPeriod"/>
            </a:pPr>
            <a:r>
              <a:rPr lang="en" sz="1200"/>
              <a:t>4D Point-cloud</a:t>
            </a:r>
            <a:endParaRPr sz="1200"/>
          </a:p>
          <a:p>
            <a:pPr indent="-304800" lvl="1" marL="914400" rtl="0" algn="l">
              <a:lnSpc>
                <a:spcPct val="105000"/>
              </a:lnSpc>
              <a:spcBef>
                <a:spcPts val="0"/>
              </a:spcBef>
              <a:spcAft>
                <a:spcPts val="0"/>
              </a:spcAft>
              <a:buSzPts val="1200"/>
              <a:buAutoNum type="alphaLcPeriod"/>
            </a:pPr>
            <a:r>
              <a:rPr lang="en" sz="1200"/>
              <a:t>17 point IMU data</a:t>
            </a:r>
            <a:endParaRPr sz="1200"/>
          </a:p>
          <a:p>
            <a:pPr indent="-304800" lvl="1" marL="914400" rtl="0" algn="l">
              <a:lnSpc>
                <a:spcPct val="105000"/>
              </a:lnSpc>
              <a:spcBef>
                <a:spcPts val="0"/>
              </a:spcBef>
              <a:spcAft>
                <a:spcPts val="0"/>
              </a:spcAft>
              <a:buSzPts val="1200"/>
              <a:buAutoNum type="alphaLcPeriod"/>
            </a:pPr>
            <a:r>
              <a:rPr lang="en" sz="1200"/>
              <a:t>2D and 3D pose estimation</a:t>
            </a:r>
            <a:endParaRPr sz="1200"/>
          </a:p>
          <a:p>
            <a:pPr indent="-304800" lvl="1" marL="914400" rtl="0" algn="l">
              <a:lnSpc>
                <a:spcPct val="105000"/>
              </a:lnSpc>
              <a:spcBef>
                <a:spcPts val="0"/>
              </a:spcBef>
              <a:spcAft>
                <a:spcPts val="0"/>
              </a:spcAft>
              <a:buSzPts val="1200"/>
              <a:buAutoNum type="alphaLcPeriod"/>
            </a:pPr>
            <a:r>
              <a:rPr lang="en" sz="1200"/>
              <a:t>SMPL model</a:t>
            </a:r>
            <a:endParaRPr sz="1200"/>
          </a:p>
          <a:p>
            <a:pPr indent="-330200" lvl="0" marL="457200" rtl="0" algn="l">
              <a:lnSpc>
                <a:spcPct val="105000"/>
              </a:lnSpc>
              <a:spcBef>
                <a:spcPts val="0"/>
              </a:spcBef>
              <a:spcAft>
                <a:spcPts val="0"/>
              </a:spcAft>
              <a:buSzPts val="1600"/>
              <a:buAutoNum type="arabicPeriod"/>
            </a:pPr>
            <a:r>
              <a:rPr lang="en" sz="1600"/>
              <a:t>Data available online</a:t>
            </a:r>
            <a:endParaRPr sz="1600"/>
          </a:p>
          <a:p>
            <a:pPr indent="-330200" lvl="0" marL="457200" rtl="0" algn="l">
              <a:lnSpc>
                <a:spcPct val="105000"/>
              </a:lnSpc>
              <a:spcBef>
                <a:spcPts val="0"/>
              </a:spcBef>
              <a:spcAft>
                <a:spcPts val="0"/>
              </a:spcAft>
              <a:buSzPts val="1600"/>
              <a:buAutoNum type="arabicPeriod"/>
            </a:pPr>
            <a:r>
              <a:rPr lang="en" sz="1600"/>
              <a:t>Processing pipeline </a:t>
            </a:r>
            <a:r>
              <a:rPr lang="en" sz="1600"/>
              <a:t>available</a:t>
            </a:r>
            <a:r>
              <a:rPr lang="en" sz="1600"/>
              <a:t> on Github</a:t>
            </a:r>
            <a:endParaRPr sz="1600"/>
          </a:p>
          <a:p>
            <a:pPr indent="-330200" lvl="0" marL="457200" rtl="0" algn="l">
              <a:lnSpc>
                <a:spcPct val="105000"/>
              </a:lnSpc>
              <a:spcBef>
                <a:spcPts val="0"/>
              </a:spcBef>
              <a:spcAft>
                <a:spcPts val="0"/>
              </a:spcAft>
              <a:buSzPts val="1600"/>
              <a:buAutoNum type="arabicPeriod"/>
            </a:pPr>
            <a:r>
              <a:rPr lang="en" sz="1600"/>
              <a:t>Accurate body shape estimation by pre-computing the SMPL shape parameters</a:t>
            </a:r>
            <a:endParaRPr sz="1600"/>
          </a:p>
          <a:p>
            <a:pPr indent="-330200" lvl="0" marL="457200" rtl="0" algn="l">
              <a:lnSpc>
                <a:spcPct val="105000"/>
              </a:lnSpc>
              <a:spcBef>
                <a:spcPts val="0"/>
              </a:spcBef>
              <a:spcAft>
                <a:spcPts val="0"/>
              </a:spcAft>
              <a:buSzPts val="1600"/>
              <a:buAutoNum type="arabicPeriod"/>
            </a:pPr>
            <a:r>
              <a:rPr lang="en" sz="1600"/>
              <a:t>Addition of the environment 3D mesh</a:t>
            </a:r>
            <a:endParaRPr sz="1600"/>
          </a:p>
        </p:txBody>
      </p:sp>
      <p:sp>
        <p:nvSpPr>
          <p:cNvPr id="190" name="Google Shape;190;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 Limitations</a:t>
            </a:r>
            <a:endParaRPr/>
          </a:p>
        </p:txBody>
      </p:sp>
      <p:sp>
        <p:nvSpPr>
          <p:cNvPr id="196" name="Google Shape;196;p29"/>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330200" lvl="0" marL="457200" rtl="0" algn="l">
              <a:spcBef>
                <a:spcPts val="0"/>
              </a:spcBef>
              <a:spcAft>
                <a:spcPts val="0"/>
              </a:spcAft>
              <a:buSzPts val="1600"/>
              <a:buAutoNum type="arabicPeriod"/>
            </a:pPr>
            <a:r>
              <a:rPr lang="en" sz="1600"/>
              <a:t>Lack of</a:t>
            </a:r>
            <a:r>
              <a:rPr lang="en" sz="1600"/>
              <a:t> SMPL-X annotation</a:t>
            </a:r>
            <a:endParaRPr sz="1600"/>
          </a:p>
          <a:p>
            <a:pPr indent="-330200" lvl="0" marL="457200" rtl="0" algn="l">
              <a:spcBef>
                <a:spcPts val="0"/>
              </a:spcBef>
              <a:spcAft>
                <a:spcPts val="0"/>
              </a:spcAft>
              <a:buSzPts val="1600"/>
              <a:buAutoNum type="arabicPeriod"/>
            </a:pPr>
            <a:r>
              <a:rPr lang="en" sz="1600"/>
              <a:t>No support for multi-person GHPE</a:t>
            </a:r>
            <a:endParaRPr sz="1600"/>
          </a:p>
          <a:p>
            <a:pPr indent="-330200" lvl="0" marL="457200" rtl="0" algn="l">
              <a:spcBef>
                <a:spcPts val="0"/>
              </a:spcBef>
              <a:spcAft>
                <a:spcPts val="0"/>
              </a:spcAft>
              <a:buSzPts val="1600"/>
              <a:buAutoNum type="arabicPeriod"/>
            </a:pPr>
            <a:r>
              <a:rPr lang="en" sz="1600"/>
              <a:t>Offline and manual RGB/LiDAR synchronization</a:t>
            </a:r>
            <a:endParaRPr sz="1600"/>
          </a:p>
          <a:p>
            <a:pPr indent="-330200" lvl="0" marL="457200" rtl="0" algn="l">
              <a:spcBef>
                <a:spcPts val="0"/>
              </a:spcBef>
              <a:spcAft>
                <a:spcPts val="0"/>
              </a:spcAft>
              <a:buSzPts val="1600"/>
              <a:buAutoNum type="arabicPeriod"/>
            </a:pPr>
            <a:r>
              <a:rPr lang="en" sz="1600"/>
              <a:t>No use of colored point-cloud or mesh</a:t>
            </a:r>
            <a:endParaRPr sz="1600"/>
          </a:p>
          <a:p>
            <a:pPr indent="-330200" lvl="0" marL="457200" rtl="0" algn="l">
              <a:spcBef>
                <a:spcPts val="0"/>
              </a:spcBef>
              <a:spcAft>
                <a:spcPts val="0"/>
              </a:spcAft>
              <a:buSzPts val="1600"/>
              <a:buAutoNum type="arabicPeriod"/>
            </a:pPr>
            <a:r>
              <a:rPr lang="en" sz="1600"/>
              <a:t>Quantitative</a:t>
            </a:r>
            <a:r>
              <a:rPr lang="en" sz="1600"/>
              <a:t> results are not </a:t>
            </a:r>
            <a:r>
              <a:rPr lang="en" sz="1600"/>
              <a:t>focused on the accuracy of annotations</a:t>
            </a:r>
            <a:endParaRPr sz="1600"/>
          </a:p>
          <a:p>
            <a:pPr indent="-330200" lvl="0" marL="457200" rtl="0" algn="l">
              <a:spcBef>
                <a:spcPts val="0"/>
              </a:spcBef>
              <a:spcAft>
                <a:spcPts val="0"/>
              </a:spcAft>
              <a:buSzPts val="1600"/>
              <a:buAutoNum type="arabicPeriod"/>
            </a:pPr>
            <a:r>
              <a:rPr lang="en" sz="1600"/>
              <a:t>Lack of multi-view data introduces guess work in pose estimation of obstructed limbs</a:t>
            </a:r>
            <a:endParaRPr sz="1600"/>
          </a:p>
          <a:p>
            <a:pPr indent="-330200" lvl="0" marL="457200" rtl="0" algn="l">
              <a:spcBef>
                <a:spcPts val="0"/>
              </a:spcBef>
              <a:spcAft>
                <a:spcPts val="0"/>
              </a:spcAft>
              <a:buSzPts val="1600"/>
              <a:buAutoNum type="arabicPeriod"/>
            </a:pPr>
            <a:r>
              <a:rPr lang="en" sz="1600"/>
              <a:t>Use of old and inaccurate models for SMPL parameter prediction</a:t>
            </a:r>
            <a:endParaRPr sz="1600"/>
          </a:p>
        </p:txBody>
      </p:sp>
      <p:sp>
        <p:nvSpPr>
          <p:cNvPr id="197" name="Google Shape;197;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Acquisition: Problem</a:t>
            </a:r>
            <a:endParaRPr/>
          </a:p>
        </p:txBody>
      </p:sp>
      <p:sp>
        <p:nvSpPr>
          <p:cNvPr id="61" name="Google Shape;61;p14"/>
          <p:cNvSpPr txBox="1"/>
          <p:nvPr>
            <p:ph idx="1" type="body"/>
          </p:nvPr>
        </p:nvSpPr>
        <p:spPr>
          <a:xfrm>
            <a:off x="311700" y="1152475"/>
            <a:ext cx="2767800" cy="3416400"/>
          </a:xfrm>
          <a:prstGeom prst="rect">
            <a:avLst/>
          </a:prstGeom>
        </p:spPr>
        <p:txBody>
          <a:bodyPr anchorCtr="0" anchor="ctr" bIns="91425" lIns="91425" spcFirstLastPara="1" rIns="91425" wrap="square" tIns="91425">
            <a:normAutofit/>
          </a:bodyPr>
          <a:lstStyle/>
          <a:p>
            <a:pPr indent="-317500" lvl="0" marL="228600" rtl="0" algn="l">
              <a:spcBef>
                <a:spcPts val="0"/>
              </a:spcBef>
              <a:spcAft>
                <a:spcPts val="0"/>
              </a:spcAft>
              <a:buSzPts val="1400"/>
              <a:buFont typeface="Nunito"/>
              <a:buChar char="●"/>
            </a:pPr>
            <a:r>
              <a:rPr lang="en" sz="1400">
                <a:latin typeface="Nunito"/>
                <a:ea typeface="Nunito"/>
                <a:cs typeface="Nunito"/>
                <a:sym typeface="Nunito"/>
              </a:rPr>
              <a:t>Global Human Pose Estimation</a:t>
            </a:r>
            <a:endParaRPr sz="1400">
              <a:latin typeface="Nunito"/>
              <a:ea typeface="Nunito"/>
              <a:cs typeface="Nunito"/>
              <a:sym typeface="Nunito"/>
            </a:endParaRPr>
          </a:p>
          <a:p>
            <a:pPr indent="-317500" lvl="0" marL="228600" rtl="0" algn="l">
              <a:spcBef>
                <a:spcPts val="0"/>
              </a:spcBef>
              <a:spcAft>
                <a:spcPts val="0"/>
              </a:spcAft>
              <a:buSzPts val="1400"/>
              <a:buFont typeface="Nunito"/>
              <a:buChar char="●"/>
            </a:pPr>
            <a:r>
              <a:rPr lang="en" sz="1400">
                <a:latin typeface="Nunito"/>
                <a:ea typeface="Nunito"/>
                <a:cs typeface="Nunito"/>
                <a:sym typeface="Nunito"/>
              </a:rPr>
              <a:t>Data acquisition and sensor selection</a:t>
            </a:r>
            <a:endParaRPr sz="1400">
              <a:latin typeface="Nunito"/>
              <a:ea typeface="Nunito"/>
              <a:cs typeface="Nunito"/>
              <a:sym typeface="Nunito"/>
            </a:endParaRPr>
          </a:p>
          <a:p>
            <a:pPr indent="-317500" lvl="0" marL="228600" rtl="0" algn="l">
              <a:spcBef>
                <a:spcPts val="0"/>
              </a:spcBef>
              <a:spcAft>
                <a:spcPts val="0"/>
              </a:spcAft>
              <a:buSzPts val="1400"/>
              <a:buFont typeface="Nunito"/>
              <a:buChar char="●"/>
            </a:pPr>
            <a:r>
              <a:rPr lang="en" sz="1400">
                <a:latin typeface="Nunito"/>
                <a:ea typeface="Nunito"/>
                <a:cs typeface="Nunito"/>
                <a:sym typeface="Nunito"/>
              </a:rPr>
              <a:t>Data aggregation and optimization</a:t>
            </a:r>
            <a:endParaRPr sz="1400">
              <a:latin typeface="Nunito"/>
              <a:ea typeface="Nunito"/>
              <a:cs typeface="Nunito"/>
              <a:sym typeface="Nunito"/>
            </a:endParaRPr>
          </a:p>
        </p:txBody>
      </p:sp>
      <p:pic>
        <p:nvPicPr>
          <p:cNvPr id="62" name="Google Shape;62;p14"/>
          <p:cNvPicPr preferRelativeResize="0"/>
          <p:nvPr/>
        </p:nvPicPr>
        <p:blipFill>
          <a:blip r:embed="rId3">
            <a:alphaModFix/>
          </a:blip>
          <a:stretch>
            <a:fillRect/>
          </a:stretch>
        </p:blipFill>
        <p:spPr>
          <a:xfrm>
            <a:off x="3079385" y="1152475"/>
            <a:ext cx="6064616" cy="3416400"/>
          </a:xfrm>
          <a:prstGeom prst="rect">
            <a:avLst/>
          </a:prstGeom>
          <a:noFill/>
          <a:ln>
            <a:noFill/>
          </a:ln>
        </p:spPr>
      </p:pic>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4" name="Google Shape;64;p14"/>
          <p:cNvSpPr txBox="1"/>
          <p:nvPr/>
        </p:nvSpPr>
        <p:spPr>
          <a:xfrm>
            <a:off x="0" y="4774200"/>
            <a:ext cx="8472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a:t>
            </a:r>
            <a:r>
              <a:rPr lang="en" sz="1000">
                <a:solidFill>
                  <a:schemeClr val="dk2"/>
                </a:solidFill>
                <a:latin typeface="Nunito"/>
                <a:ea typeface="Nunito"/>
                <a:cs typeface="Nunito"/>
                <a:sym typeface="Nunito"/>
              </a:rPr>
              <a:t>http://www.lidarhumanmotion.net/images/sloper4d/teaser.mp4</a:t>
            </a:r>
            <a:endParaRPr sz="1000">
              <a:solidFill>
                <a:schemeClr val="dk2"/>
              </a:solidFill>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Pipeline</a:t>
            </a:r>
            <a:endParaRPr/>
          </a:p>
        </p:txBody>
      </p:sp>
      <p:sp>
        <p:nvSpPr>
          <p:cNvPr id="70" name="Google Shape;7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71" name="Google Shape;71;p15"/>
          <p:cNvPicPr preferRelativeResize="0"/>
          <p:nvPr/>
        </p:nvPicPr>
        <p:blipFill rotWithShape="1">
          <a:blip r:embed="rId3">
            <a:alphaModFix/>
          </a:blip>
          <a:srcRect b="13020" l="0" r="0" t="0"/>
          <a:stretch/>
        </p:blipFill>
        <p:spPr>
          <a:xfrm>
            <a:off x="1128882" y="1017725"/>
            <a:ext cx="6886231" cy="3645501"/>
          </a:xfrm>
          <a:prstGeom prst="rect">
            <a:avLst/>
          </a:prstGeom>
          <a:noFill/>
          <a:ln>
            <a:noFill/>
          </a:ln>
        </p:spPr>
      </p:pic>
      <p:sp>
        <p:nvSpPr>
          <p:cNvPr id="72" name="Google Shape;72;p15"/>
          <p:cNvSpPr txBox="1"/>
          <p:nvPr/>
        </p:nvSpPr>
        <p:spPr>
          <a:xfrm>
            <a:off x="0" y="4774200"/>
            <a:ext cx="3000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SLOPER4D, Fig. 3</a:t>
            </a:r>
            <a:endParaRPr sz="1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Acquisition: Sensors</a:t>
            </a:r>
            <a:endParaRPr/>
          </a:p>
        </p:txBody>
      </p:sp>
      <p:sp>
        <p:nvSpPr>
          <p:cNvPr id="78" name="Google Shape;78;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79" name="Google Shape;79;p16"/>
          <p:cNvSpPr txBox="1"/>
          <p:nvPr>
            <p:ph idx="1" type="body"/>
          </p:nvPr>
        </p:nvSpPr>
        <p:spPr>
          <a:xfrm>
            <a:off x="311700" y="1152475"/>
            <a:ext cx="2767800" cy="3416400"/>
          </a:xfrm>
          <a:prstGeom prst="rect">
            <a:avLst/>
          </a:prstGeom>
        </p:spPr>
        <p:txBody>
          <a:bodyPr anchorCtr="0" anchor="ctr" bIns="91425" lIns="91425" spcFirstLastPara="1" rIns="91425" wrap="square" tIns="91425">
            <a:normAutofit fontScale="77500" lnSpcReduction="20000"/>
          </a:bodyPr>
          <a:lstStyle/>
          <a:p>
            <a:pPr indent="-307340" lvl="0" marL="457200" rtl="0" algn="l">
              <a:spcBef>
                <a:spcPts val="0"/>
              </a:spcBef>
              <a:spcAft>
                <a:spcPts val="0"/>
              </a:spcAft>
              <a:buSzPct val="100000"/>
              <a:buFont typeface="Nunito"/>
              <a:buChar char="●"/>
            </a:pPr>
            <a:r>
              <a:rPr lang="en" sz="1600">
                <a:latin typeface="Nunito"/>
                <a:ea typeface="Nunito"/>
                <a:cs typeface="Nunito"/>
                <a:sym typeface="Nunito"/>
              </a:rPr>
              <a:t>128-beams Ouster-os1 LiDAR</a:t>
            </a:r>
            <a:endParaRPr sz="1600">
              <a:latin typeface="Nunito"/>
              <a:ea typeface="Nunito"/>
              <a:cs typeface="Nunito"/>
              <a:sym typeface="Nunito"/>
            </a:endParaRPr>
          </a:p>
          <a:p>
            <a:pPr indent="-307340" lvl="1" marL="914400" rtl="0" algn="l">
              <a:spcBef>
                <a:spcPts val="0"/>
              </a:spcBef>
              <a:spcAft>
                <a:spcPts val="0"/>
              </a:spcAft>
              <a:buSzPct val="100000"/>
              <a:buFont typeface="Nunito"/>
              <a:buChar char="○"/>
            </a:pPr>
            <a:r>
              <a:rPr lang="en" sz="1600">
                <a:latin typeface="Nunito"/>
                <a:ea typeface="Nunito"/>
                <a:cs typeface="Nunito"/>
                <a:sym typeface="Nunito"/>
              </a:rPr>
              <a:t>On helmet</a:t>
            </a:r>
            <a:endParaRPr sz="1600">
              <a:latin typeface="Nunito"/>
              <a:ea typeface="Nunito"/>
              <a:cs typeface="Nunito"/>
              <a:sym typeface="Nunito"/>
            </a:endParaRPr>
          </a:p>
          <a:p>
            <a:pPr indent="-307340" lvl="1" marL="914400" rtl="0" algn="l">
              <a:spcBef>
                <a:spcPts val="0"/>
              </a:spcBef>
              <a:spcAft>
                <a:spcPts val="0"/>
              </a:spcAft>
              <a:buSzPct val="100000"/>
              <a:buFont typeface="Nunito"/>
              <a:buChar char="○"/>
            </a:pPr>
            <a:r>
              <a:rPr lang="en" sz="1600">
                <a:latin typeface="Nunito"/>
                <a:ea typeface="Nunito"/>
                <a:cs typeface="Nunito"/>
                <a:sym typeface="Nunito"/>
              </a:rPr>
              <a:t>FoV = 360°×45°</a:t>
            </a:r>
            <a:endParaRPr sz="1600">
              <a:latin typeface="Nunito"/>
              <a:ea typeface="Nunito"/>
              <a:cs typeface="Nunito"/>
              <a:sym typeface="Nunito"/>
            </a:endParaRPr>
          </a:p>
          <a:p>
            <a:pPr indent="-307340" lvl="1" marL="914400" rtl="0" algn="l">
              <a:spcBef>
                <a:spcPts val="0"/>
              </a:spcBef>
              <a:spcAft>
                <a:spcPts val="0"/>
              </a:spcAft>
              <a:buSzPct val="100000"/>
              <a:buFont typeface="Nunito"/>
              <a:buChar char="○"/>
            </a:pPr>
            <a:r>
              <a:rPr lang="en" sz="1600">
                <a:latin typeface="Nunito"/>
                <a:ea typeface="Nunito"/>
                <a:cs typeface="Nunito"/>
                <a:sym typeface="Nunito"/>
              </a:rPr>
              <a:t>Tilted down 45°</a:t>
            </a:r>
            <a:endParaRPr sz="1600">
              <a:latin typeface="Nunito"/>
              <a:ea typeface="Nunito"/>
              <a:cs typeface="Nunito"/>
              <a:sym typeface="Nunito"/>
            </a:endParaRPr>
          </a:p>
          <a:p>
            <a:pPr indent="-307340" lvl="0" marL="457200" rtl="0" algn="l">
              <a:spcBef>
                <a:spcPts val="0"/>
              </a:spcBef>
              <a:spcAft>
                <a:spcPts val="0"/>
              </a:spcAft>
              <a:buSzPct val="100000"/>
              <a:buFont typeface="Nunito"/>
              <a:buChar char="●"/>
            </a:pPr>
            <a:r>
              <a:rPr lang="en" sz="1600">
                <a:latin typeface="Nunito"/>
                <a:ea typeface="Nunito"/>
                <a:cs typeface="Nunito"/>
                <a:sym typeface="Nunito"/>
              </a:rPr>
              <a:t>DJI-Action2</a:t>
            </a:r>
            <a:endParaRPr sz="1600">
              <a:latin typeface="Nunito"/>
              <a:ea typeface="Nunito"/>
              <a:cs typeface="Nunito"/>
              <a:sym typeface="Nunito"/>
            </a:endParaRPr>
          </a:p>
          <a:p>
            <a:pPr indent="-307340" lvl="1" marL="914400" rtl="0" algn="l">
              <a:spcBef>
                <a:spcPts val="0"/>
              </a:spcBef>
              <a:spcAft>
                <a:spcPts val="0"/>
              </a:spcAft>
              <a:buSzPct val="100000"/>
              <a:buFont typeface="Nunito"/>
              <a:buChar char="○"/>
            </a:pPr>
            <a:r>
              <a:rPr lang="en" sz="1600">
                <a:latin typeface="Nunito"/>
                <a:ea typeface="Nunito"/>
                <a:cs typeface="Nunito"/>
                <a:sym typeface="Nunito"/>
              </a:rPr>
              <a:t>On helmet</a:t>
            </a:r>
            <a:endParaRPr sz="1600">
              <a:latin typeface="Nunito"/>
              <a:ea typeface="Nunito"/>
              <a:cs typeface="Nunito"/>
              <a:sym typeface="Nunito"/>
            </a:endParaRPr>
          </a:p>
          <a:p>
            <a:pPr indent="-307340" lvl="1" marL="914400" rtl="0" algn="l">
              <a:spcBef>
                <a:spcPts val="0"/>
              </a:spcBef>
              <a:spcAft>
                <a:spcPts val="0"/>
              </a:spcAft>
              <a:buSzPct val="100000"/>
              <a:buFont typeface="Nunito"/>
              <a:buChar char="○"/>
            </a:pPr>
            <a:r>
              <a:rPr lang="en" sz="1600">
                <a:latin typeface="Nunito"/>
                <a:ea typeface="Nunito"/>
                <a:cs typeface="Nunito"/>
                <a:sym typeface="Nunito"/>
              </a:rPr>
              <a:t>FoV = </a:t>
            </a:r>
            <a:r>
              <a:rPr lang="en" sz="1600">
                <a:latin typeface="Nunito"/>
                <a:ea typeface="Nunito"/>
                <a:cs typeface="Nunito"/>
                <a:sym typeface="Nunito"/>
              </a:rPr>
              <a:t>116°×84°</a:t>
            </a:r>
            <a:endParaRPr sz="1600">
              <a:latin typeface="Nunito"/>
              <a:ea typeface="Nunito"/>
              <a:cs typeface="Nunito"/>
              <a:sym typeface="Nunito"/>
            </a:endParaRPr>
          </a:p>
          <a:p>
            <a:pPr indent="-307340" lvl="1" marL="914400" rtl="0" algn="l">
              <a:spcBef>
                <a:spcPts val="0"/>
              </a:spcBef>
              <a:spcAft>
                <a:spcPts val="0"/>
              </a:spcAft>
              <a:buSzPct val="100000"/>
              <a:buFont typeface="Nunito"/>
              <a:buChar char="○"/>
            </a:pPr>
            <a:r>
              <a:rPr lang="en" sz="1600">
                <a:latin typeface="Nunito"/>
                <a:ea typeface="Nunito"/>
                <a:cs typeface="Nunito"/>
                <a:sym typeface="Nunito"/>
              </a:rPr>
              <a:t>Data stored locally</a:t>
            </a:r>
            <a:endParaRPr sz="1600">
              <a:latin typeface="Nunito"/>
              <a:ea typeface="Nunito"/>
              <a:cs typeface="Nunito"/>
              <a:sym typeface="Nunito"/>
            </a:endParaRPr>
          </a:p>
          <a:p>
            <a:pPr indent="-307340" lvl="0" marL="457200" rtl="0" algn="l">
              <a:spcBef>
                <a:spcPts val="0"/>
              </a:spcBef>
              <a:spcAft>
                <a:spcPts val="0"/>
              </a:spcAft>
              <a:buSzPct val="100000"/>
              <a:buFont typeface="Nunito"/>
              <a:buChar char="●"/>
            </a:pPr>
            <a:r>
              <a:rPr lang="en" sz="1600">
                <a:latin typeface="Nunito"/>
                <a:ea typeface="Nunito"/>
                <a:cs typeface="Nunito"/>
                <a:sym typeface="Nunito"/>
              </a:rPr>
              <a:t>PN studio mocap suit</a:t>
            </a:r>
            <a:endParaRPr sz="1600">
              <a:latin typeface="Nunito"/>
              <a:ea typeface="Nunito"/>
              <a:cs typeface="Nunito"/>
              <a:sym typeface="Nunito"/>
            </a:endParaRPr>
          </a:p>
          <a:p>
            <a:pPr indent="-307340" lvl="1" marL="914400" rtl="0" algn="l">
              <a:spcBef>
                <a:spcPts val="0"/>
              </a:spcBef>
              <a:spcAft>
                <a:spcPts val="0"/>
              </a:spcAft>
              <a:buSzPct val="100000"/>
              <a:buFont typeface="Nunito"/>
              <a:buChar char="○"/>
            </a:pPr>
            <a:r>
              <a:rPr lang="en" sz="1600">
                <a:latin typeface="Nunito"/>
                <a:ea typeface="Nunito"/>
                <a:cs typeface="Nunito"/>
                <a:sym typeface="Nunito"/>
              </a:rPr>
              <a:t>Wireless IMU x 17</a:t>
            </a:r>
            <a:endParaRPr sz="1600">
              <a:latin typeface="Nunito"/>
              <a:ea typeface="Nunito"/>
              <a:cs typeface="Nunito"/>
              <a:sym typeface="Nunito"/>
            </a:endParaRPr>
          </a:p>
          <a:p>
            <a:pPr indent="-307340" lvl="1" marL="914400" rtl="0" algn="l">
              <a:spcBef>
                <a:spcPts val="0"/>
              </a:spcBef>
              <a:spcAft>
                <a:spcPts val="0"/>
              </a:spcAft>
              <a:buSzPct val="100000"/>
              <a:buFont typeface="Nunito"/>
              <a:buChar char="○"/>
            </a:pPr>
            <a:r>
              <a:rPr lang="en" sz="1600">
                <a:latin typeface="Nunito"/>
                <a:ea typeface="Nunito"/>
                <a:cs typeface="Nunito"/>
                <a:sym typeface="Nunito"/>
              </a:rPr>
              <a:t>body limbs, torso, and head.</a:t>
            </a:r>
            <a:endParaRPr sz="1600">
              <a:latin typeface="Nunito"/>
              <a:ea typeface="Nunito"/>
              <a:cs typeface="Nunito"/>
              <a:sym typeface="Nunito"/>
            </a:endParaRPr>
          </a:p>
          <a:p>
            <a:pPr indent="-307340" lvl="0" marL="457200" rtl="0" algn="l">
              <a:spcBef>
                <a:spcPts val="0"/>
              </a:spcBef>
              <a:spcAft>
                <a:spcPts val="0"/>
              </a:spcAft>
              <a:buSzPct val="100000"/>
              <a:buFont typeface="Nunito"/>
              <a:buChar char="●"/>
            </a:pPr>
            <a:r>
              <a:rPr lang="en" sz="1600">
                <a:latin typeface="Nunito"/>
                <a:ea typeface="Nunito"/>
                <a:cs typeface="Nunito"/>
                <a:sym typeface="Nunito"/>
              </a:rPr>
              <a:t>Intel NUC11 mini computer</a:t>
            </a:r>
            <a:endParaRPr sz="1600">
              <a:latin typeface="Nunito"/>
              <a:ea typeface="Nunito"/>
              <a:cs typeface="Nunito"/>
              <a:sym typeface="Nunito"/>
            </a:endParaRPr>
          </a:p>
          <a:p>
            <a:pPr indent="-307340" lvl="1" marL="914400" rtl="0" algn="l">
              <a:spcBef>
                <a:spcPts val="0"/>
              </a:spcBef>
              <a:spcAft>
                <a:spcPts val="0"/>
              </a:spcAft>
              <a:buSzPct val="100000"/>
              <a:buFont typeface="Nunito"/>
              <a:buChar char="○"/>
            </a:pPr>
            <a:r>
              <a:rPr lang="en" sz="1600">
                <a:latin typeface="Nunito"/>
                <a:ea typeface="Nunito"/>
                <a:cs typeface="Nunito"/>
                <a:sym typeface="Nunito"/>
              </a:rPr>
              <a:t>Stores IMU data</a:t>
            </a:r>
            <a:endParaRPr sz="1600">
              <a:latin typeface="Nunito"/>
              <a:ea typeface="Nunito"/>
              <a:cs typeface="Nunito"/>
              <a:sym typeface="Nunito"/>
            </a:endParaRPr>
          </a:p>
          <a:p>
            <a:pPr indent="-307340" lvl="1" marL="914400" rtl="0" algn="l">
              <a:spcBef>
                <a:spcPts val="0"/>
              </a:spcBef>
              <a:spcAft>
                <a:spcPts val="0"/>
              </a:spcAft>
              <a:buSzPct val="100000"/>
              <a:buFont typeface="Nunito"/>
              <a:buChar char="○"/>
            </a:pPr>
            <a:r>
              <a:rPr lang="en" sz="1600">
                <a:latin typeface="Nunito"/>
                <a:ea typeface="Nunito"/>
                <a:cs typeface="Nunito"/>
                <a:sym typeface="Nunito"/>
              </a:rPr>
              <a:t>Stores LiDAR data</a:t>
            </a:r>
            <a:endParaRPr sz="1600">
              <a:latin typeface="Nunito"/>
              <a:ea typeface="Nunito"/>
              <a:cs typeface="Nunito"/>
              <a:sym typeface="Nunito"/>
            </a:endParaRPr>
          </a:p>
          <a:p>
            <a:pPr indent="-307340" lvl="0" marL="457200" rtl="0" algn="l">
              <a:spcBef>
                <a:spcPts val="0"/>
              </a:spcBef>
              <a:spcAft>
                <a:spcPts val="0"/>
              </a:spcAft>
              <a:buSzPct val="100000"/>
              <a:buFont typeface="Nunito"/>
              <a:buChar char="●"/>
            </a:pPr>
            <a:r>
              <a:rPr lang="en" sz="1600">
                <a:latin typeface="Nunito"/>
                <a:ea typeface="Nunito"/>
                <a:cs typeface="Nunito"/>
                <a:sym typeface="Nunito"/>
              </a:rPr>
              <a:t>24V battery</a:t>
            </a:r>
            <a:endParaRPr sz="1600">
              <a:latin typeface="Nunito"/>
              <a:ea typeface="Nunito"/>
              <a:cs typeface="Nunito"/>
              <a:sym typeface="Nunito"/>
            </a:endParaRPr>
          </a:p>
        </p:txBody>
      </p:sp>
      <p:pic>
        <p:nvPicPr>
          <p:cNvPr id="80" name="Google Shape;80;p16"/>
          <p:cNvPicPr preferRelativeResize="0"/>
          <p:nvPr/>
        </p:nvPicPr>
        <p:blipFill rotWithShape="1">
          <a:blip r:embed="rId3">
            <a:alphaModFix/>
          </a:blip>
          <a:srcRect b="0" l="0" r="0" t="0"/>
          <a:stretch/>
        </p:blipFill>
        <p:spPr>
          <a:xfrm>
            <a:off x="3079385" y="1152475"/>
            <a:ext cx="6064616" cy="3416400"/>
          </a:xfrm>
          <a:prstGeom prst="rect">
            <a:avLst/>
          </a:prstGeom>
          <a:noFill/>
          <a:ln>
            <a:noFill/>
          </a:ln>
        </p:spPr>
      </p:pic>
      <p:sp>
        <p:nvSpPr>
          <p:cNvPr id="81" name="Google Shape;81;p16"/>
          <p:cNvSpPr txBox="1"/>
          <p:nvPr/>
        </p:nvSpPr>
        <p:spPr>
          <a:xfrm>
            <a:off x="0" y="4774200"/>
            <a:ext cx="8472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a:t>
            </a:r>
            <a:r>
              <a:rPr lang="en" sz="1000">
                <a:solidFill>
                  <a:schemeClr val="dk2"/>
                </a:solidFill>
                <a:latin typeface="Nunito"/>
                <a:ea typeface="Nunito"/>
                <a:cs typeface="Nunito"/>
                <a:sym typeface="Nunito"/>
              </a:rPr>
              <a:t>http://www.lidarhumanmotion.net/images/sloper4d/1_hardware.mp4</a:t>
            </a:r>
            <a:endParaRPr sz="1000">
              <a:solidFill>
                <a:schemeClr val="dk2"/>
              </a:solidFill>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Optimization: Annotation</a:t>
            </a:r>
            <a:endParaRPr/>
          </a:p>
        </p:txBody>
      </p:sp>
      <p:sp>
        <p:nvSpPr>
          <p:cNvPr id="87" name="Google Shape;87;p17"/>
          <p:cNvSpPr txBox="1"/>
          <p:nvPr>
            <p:ph idx="1" type="body"/>
          </p:nvPr>
        </p:nvSpPr>
        <p:spPr>
          <a:xfrm>
            <a:off x="311700" y="1152475"/>
            <a:ext cx="2767800" cy="3416400"/>
          </a:xfrm>
          <a:prstGeom prst="rect">
            <a:avLst/>
          </a:prstGeom>
        </p:spPr>
        <p:txBody>
          <a:bodyPr anchorCtr="0" anchor="ctr" bIns="91425" lIns="91425" spcFirstLastPara="1" rIns="91425" wrap="square" tIns="91425">
            <a:normAutofit/>
          </a:bodyPr>
          <a:lstStyle/>
          <a:p>
            <a:pPr indent="-317500" lvl="0" marL="457200" rtl="0" algn="l">
              <a:spcBef>
                <a:spcPts val="0"/>
              </a:spcBef>
              <a:spcAft>
                <a:spcPts val="0"/>
              </a:spcAft>
              <a:buSzPts val="1400"/>
              <a:buFont typeface="Nunito"/>
              <a:buChar char="●"/>
            </a:pPr>
            <a:r>
              <a:rPr lang="en" sz="1400">
                <a:latin typeface="Nunito"/>
                <a:ea typeface="Nunito"/>
                <a:cs typeface="Nunito"/>
                <a:sym typeface="Nunito"/>
              </a:rPr>
              <a:t>RGB </a:t>
            </a:r>
            <a:r>
              <a:rPr lang="en" sz="1400"/>
              <a:t>videos</a:t>
            </a:r>
            <a:endParaRPr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t>4D p</a:t>
            </a:r>
            <a:r>
              <a:rPr lang="en" sz="1400">
                <a:latin typeface="Nunito"/>
                <a:ea typeface="Nunito"/>
                <a:cs typeface="Nunito"/>
                <a:sym typeface="Nunito"/>
              </a:rPr>
              <a:t>oint-cloud</a:t>
            </a:r>
            <a:endParaRPr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latin typeface="Nunito"/>
                <a:ea typeface="Nunito"/>
                <a:cs typeface="Nunito"/>
                <a:sym typeface="Nunito"/>
              </a:rPr>
              <a:t>2D skeleton (COCO)</a:t>
            </a:r>
            <a:endParaRPr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latin typeface="Nunito"/>
                <a:ea typeface="Nunito"/>
                <a:cs typeface="Nunito"/>
                <a:sym typeface="Nunito"/>
              </a:rPr>
              <a:t>3D skeleton </a:t>
            </a:r>
            <a:r>
              <a:rPr lang="en" sz="1400">
                <a:latin typeface="Nunito"/>
                <a:ea typeface="Nunito"/>
                <a:cs typeface="Nunito"/>
                <a:sym typeface="Nunito"/>
              </a:rPr>
              <a:t>(COCO)</a:t>
            </a:r>
            <a:endParaRPr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latin typeface="Nunito"/>
                <a:ea typeface="Nunito"/>
                <a:cs typeface="Nunito"/>
                <a:sym typeface="Nunito"/>
              </a:rPr>
              <a:t>SMPL parameters</a:t>
            </a:r>
            <a:endParaRPr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latin typeface="Nunito"/>
                <a:ea typeface="Nunito"/>
                <a:cs typeface="Nunito"/>
                <a:sym typeface="Nunito"/>
              </a:rPr>
              <a:t>IMU data for 17 points</a:t>
            </a:r>
            <a:endParaRPr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latin typeface="Nunito"/>
                <a:ea typeface="Nunito"/>
                <a:cs typeface="Nunito"/>
                <a:sym typeface="Nunito"/>
              </a:rPr>
              <a:t>Reconstructed 3D world map (Trimble TX5)</a:t>
            </a:r>
            <a:endParaRPr sz="1400">
              <a:latin typeface="Nunito"/>
              <a:ea typeface="Nunito"/>
              <a:cs typeface="Nunito"/>
              <a:sym typeface="Nunito"/>
            </a:endParaRPr>
          </a:p>
        </p:txBody>
      </p:sp>
      <p:sp>
        <p:nvSpPr>
          <p:cNvPr id="88" name="Google Shape;88;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89" name="Google Shape;89;p17"/>
          <p:cNvPicPr preferRelativeResize="0"/>
          <p:nvPr/>
        </p:nvPicPr>
        <p:blipFill>
          <a:blip r:embed="rId3">
            <a:alphaModFix/>
          </a:blip>
          <a:stretch>
            <a:fillRect/>
          </a:stretch>
        </p:blipFill>
        <p:spPr>
          <a:xfrm>
            <a:off x="3079372" y="1132275"/>
            <a:ext cx="6064616" cy="3416400"/>
          </a:xfrm>
          <a:prstGeom prst="rect">
            <a:avLst/>
          </a:prstGeom>
          <a:noFill/>
          <a:ln>
            <a:noFill/>
          </a:ln>
        </p:spPr>
      </p:pic>
      <p:sp>
        <p:nvSpPr>
          <p:cNvPr id="90" name="Google Shape;90;p17"/>
          <p:cNvSpPr txBox="1"/>
          <p:nvPr/>
        </p:nvSpPr>
        <p:spPr>
          <a:xfrm>
            <a:off x="0" y="4774200"/>
            <a:ext cx="8472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a:t>
            </a:r>
            <a:r>
              <a:rPr lang="en" sz="1000">
                <a:solidFill>
                  <a:schemeClr val="dk2"/>
                </a:solidFill>
                <a:latin typeface="Nunito"/>
                <a:ea typeface="Nunito"/>
                <a:cs typeface="Nunito"/>
                <a:sym typeface="Nunito"/>
              </a:rPr>
              <a:t>http://www.lidarhumanmotion.net/images/sloper4d/1_data_intro.mp4</a:t>
            </a:r>
            <a:endParaRPr sz="1000">
              <a:solidFill>
                <a:schemeClr val="dk2"/>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Optimization: Loss</a:t>
            </a:r>
            <a:endParaRPr/>
          </a:p>
        </p:txBody>
      </p:sp>
      <p:sp>
        <p:nvSpPr>
          <p:cNvPr id="96" name="Google Shape;96;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97" name="Google Shape;97;p18"/>
          <p:cNvPicPr preferRelativeResize="0"/>
          <p:nvPr/>
        </p:nvPicPr>
        <p:blipFill rotWithShape="1">
          <a:blip r:embed="rId3">
            <a:alphaModFix/>
          </a:blip>
          <a:srcRect b="0" l="7756" r="17805" t="0"/>
          <a:stretch/>
        </p:blipFill>
        <p:spPr>
          <a:xfrm>
            <a:off x="3483825" y="1104900"/>
            <a:ext cx="4438750" cy="1466850"/>
          </a:xfrm>
          <a:prstGeom prst="rect">
            <a:avLst/>
          </a:prstGeom>
          <a:noFill/>
          <a:ln>
            <a:noFill/>
          </a:ln>
        </p:spPr>
      </p:pic>
      <p:pic>
        <p:nvPicPr>
          <p:cNvPr id="98" name="Google Shape;98;p18"/>
          <p:cNvPicPr preferRelativeResize="0"/>
          <p:nvPr/>
        </p:nvPicPr>
        <p:blipFill rotWithShape="1">
          <a:blip r:embed="rId4">
            <a:alphaModFix/>
          </a:blip>
          <a:srcRect b="6943" l="13323" r="18870" t="56720"/>
          <a:stretch/>
        </p:blipFill>
        <p:spPr>
          <a:xfrm>
            <a:off x="5837325" y="2658925"/>
            <a:ext cx="2776875" cy="1249150"/>
          </a:xfrm>
          <a:prstGeom prst="rect">
            <a:avLst/>
          </a:prstGeom>
          <a:noFill/>
          <a:ln>
            <a:noFill/>
          </a:ln>
        </p:spPr>
      </p:pic>
      <p:pic>
        <p:nvPicPr>
          <p:cNvPr id="99" name="Google Shape;99;p18"/>
          <p:cNvPicPr preferRelativeResize="0"/>
          <p:nvPr/>
        </p:nvPicPr>
        <p:blipFill rotWithShape="1">
          <a:blip r:embed="rId4">
            <a:alphaModFix/>
          </a:blip>
          <a:srcRect b="42664" l="12818" r="17324" t="7278"/>
          <a:stretch/>
        </p:blipFill>
        <p:spPr>
          <a:xfrm>
            <a:off x="2834575" y="2658925"/>
            <a:ext cx="2861000" cy="1720949"/>
          </a:xfrm>
          <a:prstGeom prst="rect">
            <a:avLst/>
          </a:prstGeom>
          <a:noFill/>
          <a:ln>
            <a:noFill/>
          </a:ln>
        </p:spPr>
      </p:pic>
      <p:sp>
        <p:nvSpPr>
          <p:cNvPr id="100" name="Google Shape;100;p18"/>
          <p:cNvSpPr txBox="1"/>
          <p:nvPr/>
        </p:nvSpPr>
        <p:spPr>
          <a:xfrm>
            <a:off x="0" y="4774200"/>
            <a:ext cx="3000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SLOPER4D, Eq. 1, Eq. 2</a:t>
            </a:r>
            <a:endParaRPr sz="1200"/>
          </a:p>
        </p:txBody>
      </p:sp>
      <p:sp>
        <p:nvSpPr>
          <p:cNvPr id="101" name="Google Shape;101;p18"/>
          <p:cNvSpPr txBox="1"/>
          <p:nvPr>
            <p:ph idx="1" type="body"/>
          </p:nvPr>
        </p:nvSpPr>
        <p:spPr>
          <a:xfrm>
            <a:off x="311700" y="1152475"/>
            <a:ext cx="2456100" cy="3416400"/>
          </a:xfrm>
          <a:prstGeom prst="rect">
            <a:avLst/>
          </a:prstGeom>
        </p:spPr>
        <p:txBody>
          <a:bodyPr anchorCtr="0" anchor="ctr" bIns="91425" lIns="91425" spcFirstLastPara="1" rIns="91425" wrap="square" tIns="91425">
            <a:normAutofit/>
          </a:bodyPr>
          <a:lstStyle/>
          <a:p>
            <a:pPr indent="-317500" lvl="0" marL="457200" rtl="0" algn="l">
              <a:spcBef>
                <a:spcPts val="0"/>
              </a:spcBef>
              <a:spcAft>
                <a:spcPts val="0"/>
              </a:spcAft>
              <a:buSzPts val="1400"/>
              <a:buFont typeface="Nunito"/>
              <a:buChar char="●"/>
            </a:pPr>
            <a:r>
              <a:rPr lang="en" sz="1400">
                <a:latin typeface="Nunito"/>
                <a:ea typeface="Nunito"/>
                <a:cs typeface="Nunito"/>
                <a:sym typeface="Nunito"/>
              </a:rPr>
              <a:t>Optimization of the human motion (M) in the given scene (S)</a:t>
            </a:r>
            <a:endParaRPr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latin typeface="Nunito"/>
                <a:ea typeface="Nunito"/>
                <a:cs typeface="Nunito"/>
                <a:sym typeface="Nunito"/>
              </a:rPr>
              <a:t>Using k frames of multi-modal data</a:t>
            </a:r>
            <a:endParaRPr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latin typeface="Nunito"/>
                <a:ea typeface="Nunito"/>
                <a:cs typeface="Nunito"/>
                <a:sym typeface="Nunito"/>
              </a:rPr>
              <a:t>Auxiliary smoothness loss</a:t>
            </a:r>
            <a:endParaRPr sz="1400">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Optimization: Results (0)</a:t>
            </a:r>
            <a:endParaRPr/>
          </a:p>
        </p:txBody>
      </p:sp>
      <p:sp>
        <p:nvSpPr>
          <p:cNvPr id="107" name="Google Shape;107;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08" name="Google Shape;108;p19"/>
          <p:cNvPicPr preferRelativeResize="0"/>
          <p:nvPr/>
        </p:nvPicPr>
        <p:blipFill rotWithShape="1">
          <a:blip r:embed="rId3">
            <a:alphaModFix/>
          </a:blip>
          <a:srcRect b="26247" l="0" r="3567" t="3384"/>
          <a:stretch/>
        </p:blipFill>
        <p:spPr>
          <a:xfrm>
            <a:off x="415025" y="1436250"/>
            <a:ext cx="5829076" cy="2808426"/>
          </a:xfrm>
          <a:prstGeom prst="rect">
            <a:avLst/>
          </a:prstGeom>
          <a:noFill/>
          <a:ln>
            <a:noFill/>
          </a:ln>
        </p:spPr>
      </p:pic>
      <p:sp>
        <p:nvSpPr>
          <p:cNvPr id="109" name="Google Shape;109;p19"/>
          <p:cNvSpPr txBox="1"/>
          <p:nvPr/>
        </p:nvSpPr>
        <p:spPr>
          <a:xfrm>
            <a:off x="0" y="4774200"/>
            <a:ext cx="3000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SLOPER4D, Fig. 5</a:t>
            </a:r>
            <a:endParaRPr sz="1000"/>
          </a:p>
        </p:txBody>
      </p:sp>
      <p:sp>
        <p:nvSpPr>
          <p:cNvPr id="110" name="Google Shape;110;p19"/>
          <p:cNvSpPr txBox="1"/>
          <p:nvPr>
            <p:ph idx="1" type="body"/>
          </p:nvPr>
        </p:nvSpPr>
        <p:spPr>
          <a:xfrm>
            <a:off x="6244100" y="1132275"/>
            <a:ext cx="2688300" cy="3416400"/>
          </a:xfrm>
          <a:prstGeom prst="rect">
            <a:avLst/>
          </a:prstGeom>
        </p:spPr>
        <p:txBody>
          <a:bodyPr anchorCtr="0" anchor="ctr" bIns="91425" lIns="91425" spcFirstLastPara="1" rIns="91425" wrap="square" tIns="91425">
            <a:normAutofit/>
          </a:bodyPr>
          <a:lstStyle/>
          <a:p>
            <a:pPr indent="-317500" lvl="0" marL="457200" rtl="0" algn="l">
              <a:spcBef>
                <a:spcPts val="0"/>
              </a:spcBef>
              <a:spcAft>
                <a:spcPts val="0"/>
              </a:spcAft>
              <a:buSzPts val="1400"/>
              <a:buFont typeface="Nunito"/>
              <a:buChar char="●"/>
            </a:pPr>
            <a:r>
              <a:rPr lang="en" sz="1400">
                <a:latin typeface="Nunito"/>
                <a:ea typeface="Nunito"/>
                <a:cs typeface="Nunito"/>
                <a:sym typeface="Nunito"/>
              </a:rPr>
              <a:t>Proposed (red) vs ICP (green) optimization</a:t>
            </a:r>
            <a:endParaRPr sz="1400">
              <a:latin typeface="Nunito"/>
              <a:ea typeface="Nunito"/>
              <a:cs typeface="Nunito"/>
              <a:sym typeface="Nunito"/>
            </a:endParaRPr>
          </a:p>
          <a:p>
            <a:pPr indent="-317500" lvl="0" marL="457200" rtl="0" algn="l">
              <a:spcBef>
                <a:spcPts val="0"/>
              </a:spcBef>
              <a:spcAft>
                <a:spcPts val="0"/>
              </a:spcAft>
              <a:buSzPts val="1400"/>
              <a:buFont typeface="Nunito"/>
              <a:buChar char="●"/>
            </a:pPr>
            <a:r>
              <a:rPr lang="en" sz="1400">
                <a:latin typeface="Nunito"/>
                <a:ea typeface="Nunito"/>
                <a:cs typeface="Nunito"/>
                <a:sym typeface="Nunito"/>
              </a:rPr>
              <a:t>SMPL alignment qualitative comparison</a:t>
            </a:r>
            <a:endParaRPr sz="1400">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Optimization: Results (1)</a:t>
            </a:r>
            <a:endParaRPr/>
          </a:p>
        </p:txBody>
      </p:sp>
      <p:sp>
        <p:nvSpPr>
          <p:cNvPr id="116" name="Google Shape;116;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17" name="Google Shape;117;p20"/>
          <p:cNvPicPr preferRelativeResize="0"/>
          <p:nvPr/>
        </p:nvPicPr>
        <p:blipFill rotWithShape="1">
          <a:blip r:embed="rId3">
            <a:alphaModFix/>
          </a:blip>
          <a:srcRect b="21129" l="4968" r="3531" t="0"/>
          <a:stretch/>
        </p:blipFill>
        <p:spPr>
          <a:xfrm>
            <a:off x="3940700" y="1266613"/>
            <a:ext cx="5203300" cy="3147725"/>
          </a:xfrm>
          <a:prstGeom prst="rect">
            <a:avLst/>
          </a:prstGeom>
          <a:noFill/>
          <a:ln>
            <a:noFill/>
          </a:ln>
        </p:spPr>
      </p:pic>
      <p:pic>
        <p:nvPicPr>
          <p:cNvPr id="118" name="Google Shape;118;p20"/>
          <p:cNvPicPr preferRelativeResize="0"/>
          <p:nvPr/>
        </p:nvPicPr>
        <p:blipFill rotWithShape="1">
          <a:blip r:embed="rId4">
            <a:alphaModFix/>
          </a:blip>
          <a:srcRect b="0" l="15991" r="20070" t="6129"/>
          <a:stretch/>
        </p:blipFill>
        <p:spPr>
          <a:xfrm>
            <a:off x="131800" y="1631125"/>
            <a:ext cx="3678349" cy="1341100"/>
          </a:xfrm>
          <a:prstGeom prst="rect">
            <a:avLst/>
          </a:prstGeom>
          <a:noFill/>
          <a:ln>
            <a:noFill/>
          </a:ln>
        </p:spPr>
      </p:pic>
      <p:sp>
        <p:nvSpPr>
          <p:cNvPr id="119" name="Google Shape;119;p20"/>
          <p:cNvSpPr txBox="1"/>
          <p:nvPr/>
        </p:nvSpPr>
        <p:spPr>
          <a:xfrm>
            <a:off x="0" y="4774200"/>
            <a:ext cx="3000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SLOPER4D, Eq. 3, Fig. 6</a:t>
            </a:r>
            <a:endParaRPr sz="1000"/>
          </a:p>
        </p:txBody>
      </p:sp>
      <p:sp>
        <p:nvSpPr>
          <p:cNvPr id="120" name="Google Shape;120;p20"/>
          <p:cNvSpPr txBox="1"/>
          <p:nvPr/>
        </p:nvSpPr>
        <p:spPr>
          <a:xfrm>
            <a:off x="131800" y="3115875"/>
            <a:ext cx="3808800" cy="11436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dk2"/>
              </a:buClr>
              <a:buSzPts val="1400"/>
              <a:buFont typeface="Nunito"/>
              <a:buChar char="●"/>
            </a:pPr>
            <a:r>
              <a:rPr lang="en">
                <a:solidFill>
                  <a:schemeClr val="dk2"/>
                </a:solidFill>
                <a:latin typeface="Nunito"/>
                <a:ea typeface="Nunito"/>
                <a:cs typeface="Nunito"/>
                <a:sym typeface="Nunito"/>
              </a:rPr>
              <a:t>Detectron model for 2D keypoints</a:t>
            </a:r>
            <a:endParaRPr>
              <a:solidFill>
                <a:schemeClr val="dk2"/>
              </a:solidFill>
              <a:latin typeface="Nunito"/>
              <a:ea typeface="Nunito"/>
              <a:cs typeface="Nunito"/>
              <a:sym typeface="Nunito"/>
            </a:endParaRPr>
          </a:p>
          <a:p>
            <a:pPr indent="-317500" lvl="0" marL="457200" rtl="0" algn="l">
              <a:lnSpc>
                <a:spcPct val="115000"/>
              </a:lnSpc>
              <a:spcBef>
                <a:spcPts val="0"/>
              </a:spcBef>
              <a:spcAft>
                <a:spcPts val="0"/>
              </a:spcAft>
              <a:buClr>
                <a:schemeClr val="dk2"/>
              </a:buClr>
              <a:buSzPts val="1400"/>
              <a:buFont typeface="Nunito"/>
              <a:buChar char="●"/>
            </a:pPr>
            <a:r>
              <a:rPr lang="en">
                <a:solidFill>
                  <a:schemeClr val="dk2"/>
                </a:solidFill>
                <a:latin typeface="Nunito"/>
                <a:ea typeface="Nunito"/>
                <a:cs typeface="Nunito"/>
                <a:sym typeface="Nunito"/>
              </a:rPr>
              <a:t>Deepsort model for person tracking</a:t>
            </a:r>
            <a:endParaRPr>
              <a:solidFill>
                <a:schemeClr val="dk2"/>
              </a:solidFill>
              <a:latin typeface="Nunito"/>
              <a:ea typeface="Nunito"/>
              <a:cs typeface="Nunito"/>
              <a:sym typeface="Nunito"/>
            </a:endParaRPr>
          </a:p>
          <a:p>
            <a:pPr indent="-317500" lvl="0" marL="457200" rtl="0" algn="l">
              <a:lnSpc>
                <a:spcPct val="115000"/>
              </a:lnSpc>
              <a:spcBef>
                <a:spcPts val="0"/>
              </a:spcBef>
              <a:spcAft>
                <a:spcPts val="0"/>
              </a:spcAft>
              <a:buClr>
                <a:schemeClr val="dk2"/>
              </a:buClr>
              <a:buSzPts val="1400"/>
              <a:buFont typeface="Nunito"/>
              <a:buChar char="●"/>
            </a:pPr>
            <a:r>
              <a:rPr lang="en">
                <a:solidFill>
                  <a:schemeClr val="dk2"/>
                </a:solidFill>
                <a:latin typeface="Nunito"/>
                <a:ea typeface="Nunito"/>
                <a:cs typeface="Nunito"/>
                <a:sym typeface="Nunito"/>
              </a:rPr>
              <a:t>IPNet and iPhone13 Promax 3D scan for SMPL shape parameters estimation</a:t>
            </a:r>
            <a:endParaRPr>
              <a:solidFill>
                <a:schemeClr val="dk2"/>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1"/>
          <p:cNvPicPr preferRelativeResize="0"/>
          <p:nvPr/>
        </p:nvPicPr>
        <p:blipFill>
          <a:blip r:embed="rId3">
            <a:alphaModFix/>
          </a:blip>
          <a:stretch>
            <a:fillRect/>
          </a:stretch>
        </p:blipFill>
        <p:spPr>
          <a:xfrm>
            <a:off x="311710" y="1132275"/>
            <a:ext cx="6064616" cy="3416400"/>
          </a:xfrm>
          <a:prstGeom prst="rect">
            <a:avLst/>
          </a:prstGeom>
          <a:noFill/>
          <a:ln>
            <a:noFill/>
          </a:ln>
        </p:spPr>
      </p:pic>
      <p:sp>
        <p:nvSpPr>
          <p:cNvPr id="126" name="Google Shape;12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Optimization: Results (2)</a:t>
            </a:r>
            <a:endParaRPr/>
          </a:p>
        </p:txBody>
      </p:sp>
      <p:sp>
        <p:nvSpPr>
          <p:cNvPr id="127" name="Google Shape;127;p21"/>
          <p:cNvSpPr txBox="1"/>
          <p:nvPr>
            <p:ph idx="1" type="body"/>
          </p:nvPr>
        </p:nvSpPr>
        <p:spPr>
          <a:xfrm>
            <a:off x="6376325" y="1132275"/>
            <a:ext cx="2456100" cy="3416400"/>
          </a:xfrm>
          <a:prstGeom prst="rect">
            <a:avLst/>
          </a:prstGeom>
        </p:spPr>
        <p:txBody>
          <a:bodyPr anchorCtr="0" anchor="ctr" bIns="91425" lIns="91425" spcFirstLastPara="1" rIns="91425" wrap="square" tIns="91425">
            <a:normAutofit/>
          </a:bodyPr>
          <a:lstStyle/>
          <a:p>
            <a:pPr indent="-330200" lvl="0" marL="457200" rtl="0" algn="l">
              <a:spcBef>
                <a:spcPts val="0"/>
              </a:spcBef>
              <a:spcAft>
                <a:spcPts val="0"/>
              </a:spcAft>
              <a:buSzPts val="1600"/>
              <a:buChar char="●"/>
            </a:pPr>
            <a:r>
              <a:rPr lang="en" sz="1400">
                <a:latin typeface="Nunito"/>
                <a:ea typeface="Nunito"/>
                <a:cs typeface="Nunito"/>
                <a:sym typeface="Nunito"/>
              </a:rPr>
              <a:t>Proposed (red) vs ICP (green) optimization</a:t>
            </a:r>
            <a:endParaRPr sz="1600"/>
          </a:p>
        </p:txBody>
      </p:sp>
      <p:sp>
        <p:nvSpPr>
          <p:cNvPr id="128" name="Google Shape;128;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29" name="Google Shape;129;p21"/>
          <p:cNvSpPr txBox="1"/>
          <p:nvPr/>
        </p:nvSpPr>
        <p:spPr>
          <a:xfrm>
            <a:off x="0" y="4774200"/>
            <a:ext cx="8472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Nunito"/>
                <a:ea typeface="Nunito"/>
                <a:cs typeface="Nunito"/>
                <a:sym typeface="Nunito"/>
              </a:rPr>
              <a:t>* </a:t>
            </a:r>
            <a:r>
              <a:rPr lang="en" sz="1000">
                <a:solidFill>
                  <a:schemeClr val="dk2"/>
                </a:solidFill>
                <a:latin typeface="Nunito"/>
                <a:ea typeface="Nunito"/>
                <a:cs typeface="Nunito"/>
                <a:sym typeface="Nunito"/>
              </a:rPr>
              <a:t>http://www.lidarhumanmotion.net/images/sloper4d/2_compare_202332215842.mp4</a:t>
            </a:r>
            <a:endParaRPr sz="1000">
              <a:solidFill>
                <a:schemeClr val="dk2"/>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